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53"/>
  </p:notesMasterIdLst>
  <p:sldIdLst>
    <p:sldId id="755" r:id="rId3"/>
    <p:sldId id="1482" r:id="rId4"/>
    <p:sldId id="1469" r:id="rId5"/>
    <p:sldId id="304" r:id="rId6"/>
    <p:sldId id="266" r:id="rId7"/>
    <p:sldId id="264" r:id="rId8"/>
    <p:sldId id="271" r:id="rId9"/>
    <p:sldId id="268" r:id="rId10"/>
    <p:sldId id="265" r:id="rId11"/>
    <p:sldId id="296" r:id="rId12"/>
    <p:sldId id="293" r:id="rId13"/>
    <p:sldId id="269" r:id="rId14"/>
    <p:sldId id="278" r:id="rId15"/>
    <p:sldId id="285" r:id="rId16"/>
    <p:sldId id="1431" r:id="rId17"/>
    <p:sldId id="258" r:id="rId18"/>
    <p:sldId id="284" r:id="rId19"/>
    <p:sldId id="287" r:id="rId20"/>
    <p:sldId id="261" r:id="rId21"/>
    <p:sldId id="279" r:id="rId22"/>
    <p:sldId id="1470" r:id="rId23"/>
    <p:sldId id="303" r:id="rId24"/>
    <p:sldId id="1486" r:id="rId25"/>
    <p:sldId id="645" r:id="rId26"/>
    <p:sldId id="1289" r:id="rId27"/>
    <p:sldId id="1487" r:id="rId28"/>
    <p:sldId id="1434" r:id="rId29"/>
    <p:sldId id="1042" r:id="rId30"/>
    <p:sldId id="472" r:id="rId31"/>
    <p:sldId id="630" r:id="rId32"/>
    <p:sldId id="733" r:id="rId33"/>
    <p:sldId id="1474" r:id="rId34"/>
    <p:sldId id="647" r:id="rId35"/>
    <p:sldId id="292" r:id="rId36"/>
    <p:sldId id="616" r:id="rId37"/>
    <p:sldId id="1035" r:id="rId38"/>
    <p:sldId id="859" r:id="rId39"/>
    <p:sldId id="1103" r:id="rId40"/>
    <p:sldId id="819" r:id="rId41"/>
    <p:sldId id="1302" r:id="rId42"/>
    <p:sldId id="1303" r:id="rId43"/>
    <p:sldId id="1475" r:id="rId44"/>
    <p:sldId id="1243" r:id="rId45"/>
    <p:sldId id="1204" r:id="rId46"/>
    <p:sldId id="1207" r:id="rId47"/>
    <p:sldId id="1206" r:id="rId48"/>
    <p:sldId id="1212" r:id="rId49"/>
    <p:sldId id="1244" r:id="rId50"/>
    <p:sldId id="1104" r:id="rId51"/>
    <p:sldId id="1208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972" autoAdjust="0"/>
    <p:restoredTop sz="86531" autoAdjust="0"/>
  </p:normalViewPr>
  <p:slideViewPr>
    <p:cSldViewPr snapToGrid="0" snapToObjects="1">
      <p:cViewPr varScale="1">
        <p:scale>
          <a:sx n="81" d="100"/>
          <a:sy n="81" d="100"/>
        </p:scale>
        <p:origin x="4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0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34E55-4723-C141-BC71-EEE382F0B5A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1F17B-1E53-984D-A112-BDB4733A6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F17B-1E53-984D-A112-BDB4733A611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72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DCB64-17E4-1E4A-9955-DF326EF1B8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2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F17B-1E53-984D-A112-BDB4733A61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0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F17B-1E53-984D-A112-BDB4733A61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10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F17B-1E53-984D-A112-BDB4733A611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4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35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F17B-1E53-984D-A112-BDB4733A61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6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88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A0C55-6479-3E43-A2F7-D940774CD600}" type="slidenum">
              <a:rPr lang="en-US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64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>
              <a:defRPr sz="40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9832" y="6407673"/>
            <a:ext cx="2133600" cy="307975"/>
          </a:xfrm>
          <a:ln/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6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>
              <a:defRPr sz="40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9832" y="6407673"/>
            <a:ext cx="2133600" cy="307975"/>
          </a:xfrm>
          <a:ln/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236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>
              <a:defRPr sz="40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9832" y="6407673"/>
            <a:ext cx="2133600" cy="307975"/>
          </a:xfrm>
          <a:ln/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94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9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6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8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1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0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5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3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9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901A7-AC01-5E44-A092-FDA4AE54D8A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CA2C2-4941-8142-96DA-5C3FBEE1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3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559412-00A4-1242-85A3-086B855B91F1}" type="slidenum">
              <a:rPr lang="en-US">
                <a:solidFill>
                  <a:srgbClr val="FFFFFF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61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851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0528" y="1984946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endParaRPr lang="en-US" sz="3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1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624" y="3089038"/>
            <a:ext cx="7880684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Mark D. Levine</a:t>
            </a:r>
          </a:p>
          <a:p>
            <a:pPr algn="ctr"/>
            <a:r>
              <a:rPr lang="en-US" sz="3200" b="1" dirty="0"/>
              <a:t>Senior Advisor</a:t>
            </a:r>
            <a:br>
              <a:rPr lang="en-US" sz="3200" b="1" dirty="0"/>
            </a:br>
            <a:r>
              <a:rPr lang="en-US" sz="3200" b="1" dirty="0"/>
              <a:t>Lawrence Berkeley National Laboratory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For Berkeley Society of Friends</a:t>
            </a:r>
          </a:p>
          <a:p>
            <a:pPr algn="ctr"/>
            <a:r>
              <a:rPr lang="en-US" sz="3200" b="1" dirty="0"/>
              <a:t>September 17, 2021</a:t>
            </a:r>
          </a:p>
          <a:p>
            <a:pPr algn="ctr"/>
            <a:endParaRPr lang="en-US" sz="3200" b="1" dirty="0"/>
          </a:p>
          <a:p>
            <a:pPr algn="ctr"/>
            <a:br>
              <a:rPr lang="en-US" sz="2400" b="1" dirty="0"/>
            </a:br>
            <a:br>
              <a:rPr lang="en-US" sz="2400" b="1" dirty="0"/>
            </a:br>
            <a:br>
              <a:rPr lang="en-US" sz="2400" dirty="0"/>
            </a:b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40303" y="965996"/>
            <a:ext cx="73693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Climate Crisis: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Solutions and Possibilities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3809259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E89FBDD3-0A15-8C41-AFFC-F835F00A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663" y="857250"/>
            <a:ext cx="43886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7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50BA8D-F4D8-E44A-BBC2-FBF2CB76B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2257425"/>
            <a:ext cx="53149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10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E621B7D4-8C4E-B440-A6BE-69A779903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543" y="857250"/>
            <a:ext cx="39489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00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4CE5174F-CD2E-424F-85C7-2FA1F9D1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33" y="857250"/>
            <a:ext cx="72183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89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B5CFAD10-589C-9E4A-BC3E-3CE4E0A7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15" y="857250"/>
            <a:ext cx="42163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7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4C9B8-2A57-D745-8E30-EFCFA55B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599661"/>
            <a:ext cx="8229600" cy="1143000"/>
          </a:xfrm>
        </p:spPr>
        <p:txBody>
          <a:bodyPr/>
          <a:lstStyle/>
          <a:p>
            <a:r>
              <a:rPr lang="en-US" sz="3200" dirty="0"/>
              <a:t>The three most expensive wildfires in world history have happened in the last four years </a:t>
            </a:r>
            <a:br>
              <a:rPr lang="en-US" sz="3200" dirty="0"/>
            </a:b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(now four most expensive in five years)</a:t>
            </a:r>
          </a:p>
        </p:txBody>
      </p:sp>
      <p:pic>
        <p:nvPicPr>
          <p:cNvPr id="6" name="Content Placeholder 5" descr="Map&#10;&#10;Description automatically generated with medium confidence">
            <a:extLst>
              <a:ext uri="{FF2B5EF4-FFF2-40B4-BE49-F238E27FC236}">
                <a16:creationId xmlns:a16="http://schemas.microsoft.com/office/drawing/2014/main" id="{75E4794C-E357-BF4E-B4E4-DC7D98F89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22345"/>
            <a:ext cx="8229600" cy="30816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B429B-136D-734C-8966-A2A114C8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15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18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73410FBB-5EAD-D440-B37E-A8AD5D001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283" y="857250"/>
            <a:ext cx="34234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9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sign, screenshot&#10;&#10;Description automatically generated">
            <a:extLst>
              <a:ext uri="{FF2B5EF4-FFF2-40B4-BE49-F238E27FC236}">
                <a16:creationId xmlns:a16="http://schemas.microsoft.com/office/drawing/2014/main" id="{CED20B0E-F7FF-1649-9CB0-26F492B7F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142" y="857250"/>
            <a:ext cx="38617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3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18F910E9-B015-DA40-8A16-9ADDE3369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84" y="857250"/>
            <a:ext cx="77460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13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ground&#10;&#10;Description automatically generated">
            <a:extLst>
              <a:ext uri="{FF2B5EF4-FFF2-40B4-BE49-F238E27FC236}">
                <a16:creationId xmlns:a16="http://schemas.microsoft.com/office/drawing/2014/main" id="{2C5B9C20-B5B0-6847-A749-9080B6176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90" y="857250"/>
            <a:ext cx="48640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18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0E4294-6F27-BC46-A4BB-26DF1483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6C3D0-3BFA-254D-9AD8-641CFD0BB069}"/>
              </a:ext>
            </a:extLst>
          </p:cNvPr>
          <p:cNvSpPr txBox="1"/>
          <p:nvPr/>
        </p:nvSpPr>
        <p:spPr>
          <a:xfrm>
            <a:off x="863014" y="1322809"/>
            <a:ext cx="7959230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/>
              <a:t> Selected News: July and August 2021</a:t>
            </a:r>
          </a:p>
          <a:p>
            <a:pPr marL="342900" indent="-342900">
              <a:buAutoNum type="arabicPeriod"/>
            </a:pPr>
            <a:r>
              <a:rPr lang="en-US" sz="3200" b="1" dirty="0"/>
              <a:t> Some Basic Information</a:t>
            </a:r>
          </a:p>
          <a:p>
            <a:pPr marL="342900" indent="-342900">
              <a:buAutoNum type="arabicPeriod"/>
            </a:pPr>
            <a:r>
              <a:rPr lang="en-US" sz="3200" b="1" dirty="0"/>
              <a:t> Statistical Studies of Impacts</a:t>
            </a:r>
          </a:p>
          <a:p>
            <a:pPr marL="342900" indent="-342900">
              <a:buAutoNum type="arabicPeriod"/>
            </a:pPr>
            <a:r>
              <a:rPr lang="en-US" sz="3200" b="1" dirty="0"/>
              <a:t> Prognosis for Climate Stabilization</a:t>
            </a:r>
          </a:p>
          <a:p>
            <a:pPr lvl="1"/>
            <a:r>
              <a:rPr lang="en-US" sz="2800" b="1" dirty="0"/>
              <a:t>– Daunting Challenge</a:t>
            </a:r>
            <a:br>
              <a:rPr lang="en-US" sz="2800" b="1" dirty="0"/>
            </a:br>
            <a:r>
              <a:rPr lang="en-US" sz="2800" b="1" dirty="0"/>
              <a:t>– Some Reasons for Optimism</a:t>
            </a:r>
          </a:p>
          <a:p>
            <a:pPr marL="342900" indent="-342900">
              <a:buAutoNum type="arabicPeriod"/>
            </a:pPr>
            <a:r>
              <a:rPr lang="en-US" sz="3200" b="1" dirty="0"/>
              <a:t> What is to be Done?</a:t>
            </a:r>
          </a:p>
          <a:p>
            <a:pPr lvl="1"/>
            <a:r>
              <a:rPr lang="en-US" sz="2800" b="1" dirty="0"/>
              <a:t>– Individuals</a:t>
            </a:r>
            <a:br>
              <a:rPr lang="en-US" sz="2800" b="1" dirty="0"/>
            </a:br>
            <a:r>
              <a:rPr lang="en-US" sz="2800" b="1" dirty="0"/>
              <a:t>– U.S. Policies</a:t>
            </a:r>
            <a:br>
              <a:rPr lang="en-US" sz="2800" b="1" dirty="0"/>
            </a:br>
            <a:r>
              <a:rPr lang="en-US" sz="2800" b="1" dirty="0"/>
              <a:t>– Global Issues: Developing Countries</a:t>
            </a:r>
          </a:p>
          <a:p>
            <a:pPr marL="342900" indent="-342900">
              <a:buAutoNum type="arabicPeriod"/>
            </a:pPr>
            <a:endParaRPr lang="en-US" b="1" dirty="0"/>
          </a:p>
          <a:p>
            <a:pPr lvl="1"/>
            <a:endParaRPr lang="en-US" b="1" dirty="0"/>
          </a:p>
          <a:p>
            <a:pPr marL="342900" indent="-342900">
              <a:buAutoNum type="arabicPeriod"/>
            </a:pP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B5226-FC13-3D4F-9822-76815EE9AB8A}"/>
              </a:ext>
            </a:extLst>
          </p:cNvPr>
          <p:cNvSpPr txBox="1"/>
          <p:nvPr/>
        </p:nvSpPr>
        <p:spPr>
          <a:xfrm>
            <a:off x="3028665" y="377089"/>
            <a:ext cx="2125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2072337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809110-624A-D745-BC53-369BEB2F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183" y="857250"/>
            <a:ext cx="34516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27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6A0C65FB-A26A-3E44-AE78-298D19074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210" y="683144"/>
            <a:ext cx="5194863" cy="54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29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DD53A35-6CD8-AA41-A97A-A5D8C63D9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164" y="688626"/>
            <a:ext cx="5667978" cy="548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6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7A6F49-A78A-C14B-BA61-26618BEC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A page of a newspaper&#10;&#10;Description automatically generated with low confidence">
            <a:extLst>
              <a:ext uri="{FF2B5EF4-FFF2-40B4-BE49-F238E27FC236}">
                <a16:creationId xmlns:a16="http://schemas.microsoft.com/office/drawing/2014/main" id="{F748F555-9EBB-1349-B4D8-B7AEC62EC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1757"/>
            <a:ext cx="9144000" cy="37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92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0528" y="1984946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endParaRPr lang="en-US" sz="3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24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6510" y="2790477"/>
            <a:ext cx="571736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9600" b="1" dirty="0">
                <a:solidFill>
                  <a:srgbClr val="FFFF00"/>
                </a:solidFill>
              </a:rPr>
              <a:t>2</a:t>
            </a:r>
            <a:r>
              <a:rPr lang="en-US" sz="8000" b="1" dirty="0">
                <a:solidFill>
                  <a:srgbClr val="FFFF00"/>
                </a:solidFill>
              </a:rPr>
              <a:t> </a:t>
            </a:r>
            <a:r>
              <a:rPr lang="en-US" sz="5400" b="1" dirty="0">
                <a:solidFill>
                  <a:srgbClr val="FFFF00"/>
                </a:solidFill>
              </a:rPr>
              <a:t>Some Basic </a:t>
            </a:r>
            <a:br>
              <a:rPr lang="en-US" sz="5400" b="1" dirty="0">
                <a:solidFill>
                  <a:srgbClr val="FFFF00"/>
                </a:solidFill>
              </a:rPr>
            </a:br>
            <a:endParaRPr lang="en-US" sz="5400" b="1" dirty="0">
              <a:solidFill>
                <a:srgbClr val="FFFF00"/>
              </a:solidFill>
            </a:endParaRPr>
          </a:p>
          <a:p>
            <a:pPr algn="ctr">
              <a:lnSpc>
                <a:spcPts val="3340"/>
              </a:lnSpc>
            </a:pPr>
            <a:r>
              <a:rPr lang="en-US" sz="5400" b="1" dirty="0">
                <a:solidFill>
                  <a:srgbClr val="FFFF00"/>
                </a:solidFill>
              </a:rPr>
              <a:t>Information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    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0367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D4513-FD75-F24A-BF95-ADA57026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32" y="2281753"/>
            <a:ext cx="7364468" cy="198326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tx1"/>
                </a:solidFill>
              </a:rPr>
              <a:t>	       </a:t>
            </a:r>
            <a:r>
              <a:rPr lang="en-US" sz="3600" dirty="0">
                <a:solidFill>
                  <a:schemeClr val="tx1"/>
                </a:solidFill>
              </a:rPr>
              <a:t>IMPACTS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     beyond high temperatures and forest fires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Ocean acidification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Higher ocean temperatures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Arctic sea ice and glaciers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Sea rise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Hurricanes, torrential rainfall and floods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Droughts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Food supply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Water supply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Climate refugees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– Diseases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5C843-13DE-8944-92AB-5E21801B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25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626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9A4B081-156B-A84E-82CF-9D87930A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700"/>
            <a:ext cx="9144000" cy="39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19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7313-D0D4-DA44-97C4-043A7DB8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156"/>
            <a:ext cx="8229600" cy="1143000"/>
          </a:xfrm>
        </p:spPr>
        <p:txBody>
          <a:bodyPr/>
          <a:lstStyle/>
          <a:p>
            <a:r>
              <a:rPr lang="en-US" sz="3600" dirty="0"/>
              <a:t>Global Warming Potential</a:t>
            </a:r>
            <a:br>
              <a:rPr lang="en-US" sz="3600" dirty="0"/>
            </a:br>
            <a:r>
              <a:rPr lang="en-US" sz="3600" dirty="0"/>
              <a:t>of Greenhouse Gas Emissions</a:t>
            </a:r>
          </a:p>
        </p:txBody>
      </p:sp>
      <p:pic>
        <p:nvPicPr>
          <p:cNvPr id="6" name="Content Placeholder 5" descr="Chart, timeline&#10;&#10;Description automatically generated with medium confidence">
            <a:extLst>
              <a:ext uri="{FF2B5EF4-FFF2-40B4-BE49-F238E27FC236}">
                <a16:creationId xmlns:a16="http://schemas.microsoft.com/office/drawing/2014/main" id="{4742BFA0-22EB-DB4E-BC35-8817B2718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7315" y="1600200"/>
            <a:ext cx="5469369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802FC-76A2-D947-9635-A43F51F5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27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916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77" y="2000866"/>
            <a:ext cx="7772400" cy="185267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Temperature and CO</a:t>
            </a:r>
            <a:r>
              <a:rPr lang="en-US" sz="3200" b="1" baseline="-25000" dirty="0">
                <a:solidFill>
                  <a:schemeClr val="bg1"/>
                </a:solidFill>
              </a:rPr>
              <a:t>2</a:t>
            </a:r>
            <a:r>
              <a:rPr lang="en-US" sz="3200" b="1" dirty="0">
                <a:solidFill>
                  <a:schemeClr val="bg1"/>
                </a:solidFill>
              </a:rPr>
              <a:t> Concentration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Increase in Lock Step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(direct measurements since 1880)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48514" y="38535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017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612"/>
            <a:ext cx="9002202" cy="57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0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5443-FB29-B649-828A-A8731A6B7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70177"/>
            <a:ext cx="7772400" cy="1470025"/>
          </a:xfrm>
        </p:spPr>
        <p:txBody>
          <a:bodyPr/>
          <a:lstStyle/>
          <a:p>
            <a:r>
              <a:rPr lang="en-US" sz="9600" b="1" dirty="0">
                <a:solidFill>
                  <a:srgbClr val="FFFF00"/>
                </a:solidFill>
              </a:rPr>
              <a:t>1</a:t>
            </a:r>
            <a:r>
              <a:rPr lang="en-US" sz="5400" b="1" dirty="0">
                <a:solidFill>
                  <a:srgbClr val="FFFF00"/>
                </a:solidFill>
              </a:rPr>
              <a:t> Selected News: </a:t>
            </a:r>
            <a:br>
              <a:rPr lang="en-US" sz="5400" b="1" dirty="0">
                <a:solidFill>
                  <a:srgbClr val="FFFF00"/>
                </a:solidFill>
              </a:rPr>
            </a:br>
            <a:r>
              <a:rPr lang="en-US" sz="5400" b="1" dirty="0">
                <a:solidFill>
                  <a:srgbClr val="FFFF00"/>
                </a:solidFill>
              </a:rPr>
              <a:t>July and August 2021</a:t>
            </a:r>
          </a:p>
        </p:txBody>
      </p:sp>
    </p:spTree>
    <p:extLst>
      <p:ext uri="{BB962C8B-B14F-4D97-AF65-F5344CB8AC3E}">
        <p14:creationId xmlns:p14="http://schemas.microsoft.com/office/powerpoint/2010/main" val="3879037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99879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Temperature and CO</a:t>
            </a:r>
            <a:r>
              <a:rPr lang="en-US" sz="3200" b="1" baseline="-25000" dirty="0">
                <a:solidFill>
                  <a:schemeClr val="bg1"/>
                </a:solidFill>
              </a:rPr>
              <a:t>2</a:t>
            </a:r>
            <a:r>
              <a:rPr lang="en-US" sz="3200" b="1" dirty="0">
                <a:solidFill>
                  <a:schemeClr val="bg1"/>
                </a:solidFill>
              </a:rPr>
              <a:t> Concentration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Correlated over Past 800,000 Years!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48514" y="38535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248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050" y="1995491"/>
            <a:ext cx="7772400" cy="1470025"/>
          </a:xfrm>
        </p:spPr>
        <p:txBody>
          <a:bodyPr>
            <a:norm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8-09-02 at 2.15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86" y="906466"/>
            <a:ext cx="7493000" cy="511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3190" y="1250515"/>
            <a:ext cx="5539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Atmospheric Carbon Dioxide Concentration and Temperature Over Past 800,000 Years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8495" y="5899823"/>
            <a:ext cx="5523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Figure by Jeremy </a:t>
            </a:r>
            <a:r>
              <a:rPr lang="en-US" sz="1200" i="1" dirty="0" err="1"/>
              <a:t>Shakun</a:t>
            </a:r>
            <a:r>
              <a:rPr lang="en-US" sz="1200" i="1" dirty="0"/>
              <a:t>, data from </a:t>
            </a:r>
            <a:r>
              <a:rPr lang="en-US" sz="1200" i="1" dirty="0" err="1"/>
              <a:t>Lüthi</a:t>
            </a:r>
            <a:r>
              <a:rPr lang="en-US" sz="1200" i="1" dirty="0"/>
              <a:t> et al., 2008 and </a:t>
            </a:r>
            <a:r>
              <a:rPr lang="en-US" sz="1200" i="1" dirty="0" err="1"/>
              <a:t>Jouzel</a:t>
            </a:r>
            <a:r>
              <a:rPr lang="en-US" sz="1200" i="1" dirty="0"/>
              <a:t> et al., 2007</a:t>
            </a:r>
            <a:r>
              <a:rPr lang="en-US" i="1" dirty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291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0528" y="1984946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endParaRPr lang="en-US" sz="3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32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8713" y="2240220"/>
            <a:ext cx="5717368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9600" b="1" dirty="0">
                <a:solidFill>
                  <a:srgbClr val="FFFF00"/>
                </a:solidFill>
              </a:rPr>
              <a:t>3</a:t>
            </a:r>
            <a:r>
              <a:rPr lang="en-US" sz="8000" b="1" dirty="0">
                <a:solidFill>
                  <a:srgbClr val="FFFF00"/>
                </a:solidFill>
              </a:rPr>
              <a:t> </a:t>
            </a:r>
            <a:r>
              <a:rPr lang="en-US" sz="6000" b="1" dirty="0">
                <a:solidFill>
                  <a:srgbClr val="FFFF00"/>
                </a:solidFill>
              </a:rPr>
              <a:t>Statistical </a:t>
            </a:r>
            <a:br>
              <a:rPr lang="en-US" sz="6000" b="1" dirty="0">
                <a:solidFill>
                  <a:srgbClr val="FFFF00"/>
                </a:solidFill>
              </a:rPr>
            </a:br>
            <a:br>
              <a:rPr lang="en-US" sz="6000" b="1" dirty="0">
                <a:solidFill>
                  <a:srgbClr val="FFFF00"/>
                </a:solidFill>
              </a:rPr>
            </a:br>
            <a:r>
              <a:rPr lang="en-US" sz="6000" b="1" dirty="0">
                <a:solidFill>
                  <a:srgbClr val="FFFF00"/>
                </a:solidFill>
              </a:rPr>
              <a:t>Studies of</a:t>
            </a:r>
          </a:p>
          <a:p>
            <a:pPr algn="ctr">
              <a:lnSpc>
                <a:spcPts val="3340"/>
              </a:lnSpc>
            </a:pPr>
            <a:endParaRPr lang="en-US" sz="6000" b="1" dirty="0">
              <a:solidFill>
                <a:srgbClr val="FFFF00"/>
              </a:solidFill>
            </a:endParaRPr>
          </a:p>
          <a:p>
            <a:pPr algn="ctr">
              <a:lnSpc>
                <a:spcPts val="3340"/>
              </a:lnSpc>
            </a:pPr>
            <a:r>
              <a:rPr lang="en-US" sz="6000" b="1" dirty="0">
                <a:solidFill>
                  <a:srgbClr val="FFFF00"/>
                </a:solidFill>
              </a:rPr>
              <a:t>Weather</a:t>
            </a:r>
          </a:p>
          <a:p>
            <a:pPr algn="ctr">
              <a:lnSpc>
                <a:spcPts val="3340"/>
              </a:lnSpc>
            </a:pPr>
            <a:endParaRPr lang="en-US" sz="6000" b="1" dirty="0">
              <a:solidFill>
                <a:srgbClr val="FFFF00"/>
              </a:solidFill>
            </a:endParaRPr>
          </a:p>
          <a:p>
            <a:pPr algn="ctr">
              <a:lnSpc>
                <a:spcPts val="3340"/>
              </a:lnSpc>
            </a:pPr>
            <a:r>
              <a:rPr lang="en-US" sz="6000" b="1" dirty="0">
                <a:solidFill>
                  <a:srgbClr val="FFFF00"/>
                </a:solidFill>
              </a:rPr>
              <a:t>Impacts</a:t>
            </a:r>
          </a:p>
          <a:p>
            <a:pPr algn="ctr">
              <a:lnSpc>
                <a:spcPts val="3340"/>
              </a:lnSpc>
            </a:pPr>
            <a:endParaRPr lang="en-US" sz="6000" b="1" dirty="0">
              <a:solidFill>
                <a:srgbClr val="FFFF00"/>
              </a:solidFill>
            </a:endParaRPr>
          </a:p>
          <a:p>
            <a:pPr algn="ctr">
              <a:lnSpc>
                <a:spcPts val="3340"/>
              </a:lnSpc>
            </a:pPr>
            <a:endParaRPr lang="en-US" sz="6000" b="1" dirty="0">
              <a:solidFill>
                <a:srgbClr val="FFFF00"/>
              </a:solidFill>
            </a:endParaRPr>
          </a:p>
          <a:p>
            <a:pPr algn="ctr">
              <a:lnSpc>
                <a:spcPts val="3340"/>
              </a:lnSpc>
            </a:pP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    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4281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0528" y="1984946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33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3F9E4D4F-67C3-354F-8C8D-D2C5721F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940"/>
            <a:ext cx="9144000" cy="51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46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55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9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8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7589"/>
            <a:ext cx="7772400" cy="1470025"/>
          </a:xfrm>
        </p:spPr>
        <p:txBody>
          <a:bodyPr/>
          <a:lstStyle/>
          <a:p>
            <a:r>
              <a:rPr lang="en-US" sz="9600" b="1" dirty="0">
                <a:solidFill>
                  <a:srgbClr val="FFFF00"/>
                </a:solidFill>
              </a:rPr>
              <a:t>4</a:t>
            </a:r>
            <a:r>
              <a:rPr lang="en-US" sz="7200" b="1" dirty="0">
                <a:solidFill>
                  <a:srgbClr val="FFFF00"/>
                </a:solidFill>
              </a:rPr>
              <a:t>   </a:t>
            </a:r>
            <a:r>
              <a:rPr lang="en-US" sz="5400" b="1" dirty="0">
                <a:solidFill>
                  <a:srgbClr val="FFFF00"/>
                </a:solidFill>
              </a:rPr>
              <a:t>Prognosis for</a:t>
            </a:r>
            <a:br>
              <a:rPr lang="en-US" sz="5400" b="1" dirty="0">
                <a:solidFill>
                  <a:srgbClr val="FFFF00"/>
                </a:solidFill>
              </a:rPr>
            </a:br>
            <a:r>
              <a:rPr lang="en-US" sz="5400" b="1" dirty="0">
                <a:solidFill>
                  <a:srgbClr val="FFFF00"/>
                </a:solidFill>
              </a:rPr>
              <a:t>Climate Stabilization</a:t>
            </a:r>
          </a:p>
        </p:txBody>
      </p:sp>
    </p:spTree>
    <p:extLst>
      <p:ext uri="{BB962C8B-B14F-4D97-AF65-F5344CB8AC3E}">
        <p14:creationId xmlns:p14="http://schemas.microsoft.com/office/powerpoint/2010/main" val="1427435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4976" y="2345348"/>
            <a:ext cx="63738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Daunting Challenge:</a:t>
            </a:r>
          </a:p>
          <a:p>
            <a:pPr algn="ctr"/>
            <a:r>
              <a:rPr lang="en-US" sz="3600" b="1" dirty="0"/>
              <a:t>Changes Affect the Heart of </a:t>
            </a:r>
            <a:br>
              <a:rPr lang="en-US" sz="3600" b="1" dirty="0"/>
            </a:br>
            <a:r>
              <a:rPr lang="en-US" sz="3600" b="1" dirty="0"/>
              <a:t>the Economic System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557505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187CBB0-01F1-1D4C-9CEB-E0C0F6B2C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1989441"/>
            <a:ext cx="9004300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3D5031-4C92-8342-A3B7-8256DEE67931}"/>
              </a:ext>
            </a:extLst>
          </p:cNvPr>
          <p:cNvSpPr txBox="1"/>
          <p:nvPr/>
        </p:nvSpPr>
        <p:spPr>
          <a:xfrm>
            <a:off x="1728913" y="840258"/>
            <a:ext cx="641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Emissions are increasing, not decreasing</a:t>
            </a:r>
          </a:p>
        </p:txBody>
      </p:sp>
    </p:spTree>
    <p:extLst>
      <p:ext uri="{BB962C8B-B14F-4D97-AF65-F5344CB8AC3E}">
        <p14:creationId xmlns:p14="http://schemas.microsoft.com/office/powerpoint/2010/main" val="246813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5370C5-03E4-B34E-A44D-E054C2BB3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182"/>
            <a:ext cx="9180077" cy="155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09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6B9E-CB36-C949-923E-11E26112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0327"/>
            <a:ext cx="8229600" cy="1143000"/>
          </a:xfrm>
        </p:spPr>
        <p:txBody>
          <a:bodyPr/>
          <a:lstStyle/>
          <a:p>
            <a:r>
              <a:rPr lang="en-US" dirty="0"/>
              <a:t>The Climate Threat: </a:t>
            </a:r>
            <a:br>
              <a:rPr lang="en-US" dirty="0"/>
            </a:br>
            <a:r>
              <a:rPr lang="en-US" dirty="0"/>
              <a:t>the Cost of Delay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71464-F306-084D-9BE2-D62CCE16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40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6834FBF3-5AC6-064E-8B89-6E057F07B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068" y="1600200"/>
            <a:ext cx="4997864" cy="4525963"/>
          </a:xfrm>
        </p:spPr>
      </p:pic>
    </p:spTree>
    <p:extLst>
      <p:ext uri="{BB962C8B-B14F-4D97-AF65-F5344CB8AC3E}">
        <p14:creationId xmlns:p14="http://schemas.microsoft.com/office/powerpoint/2010/main" val="3759658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A392-4A00-B645-8702-2B0870D3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Climate Threat: </a:t>
            </a:r>
            <a:br>
              <a:rPr lang="en-US" sz="3200" dirty="0"/>
            </a:br>
            <a:r>
              <a:rPr lang="en-US" sz="3200" dirty="0"/>
              <a:t>the Cost of Delay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480AE-6C28-2B42-8147-91E573633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B3B48-02FD-9348-AD40-552E49654FD9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41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9DE670A2-442B-4E45-A161-5E16FE000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652" y="1600200"/>
            <a:ext cx="5062695" cy="4525963"/>
          </a:xfrm>
        </p:spPr>
      </p:pic>
    </p:spTree>
    <p:extLst>
      <p:ext uri="{BB962C8B-B14F-4D97-AF65-F5344CB8AC3E}">
        <p14:creationId xmlns:p14="http://schemas.microsoft.com/office/powerpoint/2010/main" val="2323563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2432" y="2454677"/>
            <a:ext cx="51411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Some Reasons for</a:t>
            </a:r>
            <a:br>
              <a:rPr lang="en-US" sz="4400" b="1" dirty="0"/>
            </a:br>
            <a:r>
              <a:rPr lang="en-US" sz="4400" b="1" dirty="0"/>
              <a:t>Optimism</a:t>
            </a:r>
          </a:p>
        </p:txBody>
      </p:sp>
    </p:spTree>
    <p:extLst>
      <p:ext uri="{BB962C8B-B14F-4D97-AF65-F5344CB8AC3E}">
        <p14:creationId xmlns:p14="http://schemas.microsoft.com/office/powerpoint/2010/main" val="4285410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545D-8A24-4541-AF05-87398F95D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09498"/>
            <a:ext cx="7772400" cy="1470025"/>
          </a:xfrm>
        </p:spPr>
        <p:txBody>
          <a:bodyPr/>
          <a:lstStyle/>
          <a:p>
            <a:r>
              <a:rPr lang="en-US" sz="3600" b="1" i="1" dirty="0">
                <a:solidFill>
                  <a:schemeClr val="bg1"/>
                </a:solidFill>
              </a:rPr>
              <a:t>Energy efficiency is advancing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011CE-BBB7-A24E-A498-F8A2F5E6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CA0C55-6479-3E43-A2F7-D940774CD600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43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36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2F9B9-B383-F447-84E9-B3A81501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54E63C6-8F6E-AD48-B5D8-C540ABF5C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173"/>
            <a:ext cx="9144000" cy="52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3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29B33-0B97-204B-B91B-47BCBCD5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B5E09024-C78D-7549-B1E1-33DB0C6C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986"/>
            <a:ext cx="9144000" cy="51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05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D5D2E9-DE43-424B-9A5D-570AC658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7FDCFDB-2D92-B94A-BBCE-BD2EADCBD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1464"/>
            <a:ext cx="9144000" cy="517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39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A5D3F4-A528-DE4A-8085-9506F65D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 descr="A picture containing sitting, black, flower&#10;&#10;Description automatically generated">
            <a:extLst>
              <a:ext uri="{FF2B5EF4-FFF2-40B4-BE49-F238E27FC236}">
                <a16:creationId xmlns:a16="http://schemas.microsoft.com/office/drawing/2014/main" id="{F6D0167E-83B1-3F45-B286-E329913F3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025"/>
            <a:ext cx="9144000" cy="4644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B9AA6-159E-C042-8645-20A3E71562F7}"/>
              </a:ext>
            </a:extLst>
          </p:cNvPr>
          <p:cNvSpPr txBox="1"/>
          <p:nvPr/>
        </p:nvSpPr>
        <p:spPr>
          <a:xfrm>
            <a:off x="1712308" y="4223657"/>
            <a:ext cx="5719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 Nova" panose="020F0502020204030204" pitchFamily="34" charset="0"/>
              </a:rPr>
              <a:t>Many other companies </a:t>
            </a:r>
          </a:p>
          <a:p>
            <a:pPr algn="ctr"/>
            <a:r>
              <a:rPr lang="en-US" sz="3600" b="1" dirty="0">
                <a:latin typeface="Arial Nova" panose="020F0502020204030204" pitchFamily="34" charset="0"/>
              </a:rPr>
              <a:t>have similar experiences.</a:t>
            </a:r>
          </a:p>
        </p:txBody>
      </p:sp>
    </p:spTree>
    <p:extLst>
      <p:ext uri="{BB962C8B-B14F-4D97-AF65-F5344CB8AC3E}">
        <p14:creationId xmlns:p14="http://schemas.microsoft.com/office/powerpoint/2010/main" val="1951471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A923-1060-6747-A5AB-1D89D25F8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9449"/>
            <a:ext cx="7772400" cy="1470025"/>
          </a:xfrm>
        </p:spPr>
        <p:txBody>
          <a:bodyPr/>
          <a:lstStyle/>
          <a:p>
            <a:r>
              <a:rPr lang="en-US" sz="3600" b="1" i="1" dirty="0">
                <a:solidFill>
                  <a:schemeClr val="bg1"/>
                </a:solidFill>
              </a:rPr>
              <a:t>Coal is declining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53B9F-284A-DA48-B964-2414CB91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CA0C55-6479-3E43-A2F7-D940774CD600}" type="slidenum">
              <a:rPr lang="en-US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48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820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AA8636-0F91-D248-8A26-B620F9AB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884"/>
            <a:ext cx="9144000" cy="5248231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F9129A-C7BB-6D48-B38C-5106B26A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054"/>
            <a:ext cx="9144000" cy="5248231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7A209A-53F3-0C4D-A8DE-4BF1EEE3F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884"/>
            <a:ext cx="9144000" cy="524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902A198-62E4-974E-928E-2D7C20F0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762" y="857250"/>
            <a:ext cx="3818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81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F680D-4268-D241-AA94-061DA218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A2C2-4941-8142-96DA-5C3FBEE124D3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0BD877D-E8AB-7741-8866-2FC2768E0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489"/>
            <a:ext cx="9144000" cy="486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AE1B0592-2E74-8946-A16D-D96BA1E6F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75" y="857250"/>
            <a:ext cx="6403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0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sign, plant&#10;&#10;Description automatically generated">
            <a:extLst>
              <a:ext uri="{FF2B5EF4-FFF2-40B4-BE49-F238E27FC236}">
                <a16:creationId xmlns:a16="http://schemas.microsoft.com/office/drawing/2014/main" id="{08998A10-5336-4C47-8489-786867DD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38" y="857250"/>
            <a:ext cx="61127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8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94A7BE8-32FF-224E-AC05-293CF76E6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4" y="857250"/>
            <a:ext cx="89696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3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utside of a building&#10;&#10;Description automatically generated with low confidence">
            <a:extLst>
              <a:ext uri="{FF2B5EF4-FFF2-40B4-BE49-F238E27FC236}">
                <a16:creationId xmlns:a16="http://schemas.microsoft.com/office/drawing/2014/main" id="{42D5CAA6-DB34-324A-8E78-F9CE31E5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439" y="857250"/>
            <a:ext cx="48231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4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_Default Design">
  <a:themeElements>
    <a:clrScheme name="Custom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500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28002</TotalTime>
  <Words>359</Words>
  <Application>Microsoft Office PowerPoint</Application>
  <PresentationFormat>On-screen Show (4:3)</PresentationFormat>
  <Paragraphs>70</Paragraphs>
  <Slides>50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Arial Nova</vt:lpstr>
      <vt:lpstr>Calibri</vt:lpstr>
      <vt:lpstr>Office Theme</vt:lpstr>
      <vt:lpstr>7_Default Design</vt:lpstr>
      <vt:lpstr>PowerPoint Presentation</vt:lpstr>
      <vt:lpstr>PowerPoint Presentation</vt:lpstr>
      <vt:lpstr>1 Selected News:  July and August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three most expensive wildfires in world history have happened in the last four years   (now four most expensive in five years)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IMPACTS      beyond high temperatures and forest fires  – Ocean acidification – Higher ocean temperatures – Arctic sea ice and glaciers – Sea rise – Hurricanes, torrential rainfall and floods – Droughts – Food supply – Water supply – Climate refugees – Diseases </vt:lpstr>
      <vt:lpstr>PowerPoint Presentation</vt:lpstr>
      <vt:lpstr>Global Warming Potential of Greenhouse Gas Emissions</vt:lpstr>
      <vt:lpstr>Temperature and CO2 Concentration Increase in Lock Step (direct measurements since 1880)</vt:lpstr>
      <vt:lpstr>PowerPoint Presentation</vt:lpstr>
      <vt:lpstr>Temperature and CO2 Concentration Correlated over Past 800,000 Years!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  Prognosis for Climate Stabilization</vt:lpstr>
      <vt:lpstr>PowerPoint Presentation</vt:lpstr>
      <vt:lpstr>PowerPoint Presentation</vt:lpstr>
      <vt:lpstr>The Climate Threat:  the Cost of Delay</vt:lpstr>
      <vt:lpstr>The Climate Threat:  the Cost of Delay (2)</vt:lpstr>
      <vt:lpstr>PowerPoint Presentation</vt:lpstr>
      <vt:lpstr>Energy efficiency is advancing</vt:lpstr>
      <vt:lpstr>PowerPoint Presentation</vt:lpstr>
      <vt:lpstr>PowerPoint Presentation</vt:lpstr>
      <vt:lpstr>PowerPoint Presentation</vt:lpstr>
      <vt:lpstr>PowerPoint Presentation</vt:lpstr>
      <vt:lpstr>Coal is declining</vt:lpstr>
      <vt:lpstr>PowerPoint Presentation</vt:lpstr>
      <vt:lpstr>PowerPoint Presentation</vt:lpstr>
    </vt:vector>
  </TitlesOfParts>
  <Manager/>
  <Company>Lawrence Berkeley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Levine</dc:creator>
  <cp:keywords/>
  <dc:description/>
  <cp:lastModifiedBy>Nell Stowers</cp:lastModifiedBy>
  <cp:revision>650</cp:revision>
  <dcterms:created xsi:type="dcterms:W3CDTF">2018-05-25T18:16:00Z</dcterms:created>
  <dcterms:modified xsi:type="dcterms:W3CDTF">2021-09-20T22:36:32Z</dcterms:modified>
  <cp:category/>
</cp:coreProperties>
</file>