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45"/>
  </p:notesMasterIdLst>
  <p:sldIdLst>
    <p:sldId id="755" r:id="rId2"/>
    <p:sldId id="1482" r:id="rId3"/>
    <p:sldId id="1245" r:id="rId4"/>
    <p:sldId id="1209" r:id="rId5"/>
    <p:sldId id="1461" r:id="rId6"/>
    <p:sldId id="1249" r:id="rId7"/>
    <p:sldId id="1198" r:id="rId8"/>
    <p:sldId id="1163" r:id="rId9"/>
    <p:sldId id="1165" r:id="rId10"/>
    <p:sldId id="1169" r:id="rId11"/>
    <p:sldId id="1250" r:id="rId12"/>
    <p:sldId id="1175" r:id="rId13"/>
    <p:sldId id="1251" r:id="rId14"/>
    <p:sldId id="1177" r:id="rId15"/>
    <p:sldId id="1246" r:id="rId16"/>
    <p:sldId id="1107" r:id="rId17"/>
    <p:sldId id="1285" r:id="rId18"/>
    <p:sldId id="1247" r:id="rId19"/>
    <p:sldId id="1110" r:id="rId20"/>
    <p:sldId id="1476" r:id="rId21"/>
    <p:sldId id="1108" r:id="rId22"/>
    <p:sldId id="1483" r:id="rId23"/>
    <p:sldId id="1067" r:id="rId24"/>
    <p:sldId id="1484" r:id="rId25"/>
    <p:sldId id="1070" r:id="rId26"/>
    <p:sldId id="1268" r:id="rId27"/>
    <p:sldId id="1465" r:id="rId28"/>
    <p:sldId id="1485" r:id="rId29"/>
    <p:sldId id="1068" r:id="rId30"/>
    <p:sldId id="1292" r:id="rId31"/>
    <p:sldId id="1463" r:id="rId32"/>
    <p:sldId id="1477" r:id="rId33"/>
    <p:sldId id="1478" r:id="rId34"/>
    <p:sldId id="1479" r:id="rId35"/>
    <p:sldId id="1480" r:id="rId36"/>
    <p:sldId id="600" r:id="rId37"/>
    <p:sldId id="809" r:id="rId38"/>
    <p:sldId id="1216" r:id="rId39"/>
    <p:sldId id="658" r:id="rId40"/>
    <p:sldId id="581" r:id="rId41"/>
    <p:sldId id="582" r:id="rId42"/>
    <p:sldId id="583" r:id="rId43"/>
    <p:sldId id="140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3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972" autoAdjust="0"/>
    <p:restoredTop sz="86531" autoAdjust="0"/>
  </p:normalViewPr>
  <p:slideViewPr>
    <p:cSldViewPr snapToGrid="0" snapToObjects="1">
      <p:cViewPr varScale="1">
        <p:scale>
          <a:sx n="81" d="100"/>
          <a:sy n="81" d="100"/>
        </p:scale>
        <p:origin x="456" y="90"/>
      </p:cViewPr>
      <p:guideLst>
        <p:guide orient="horz" pos="2160"/>
        <p:guide pos="2880"/>
      </p:guideLst>
    </p:cSldViewPr>
  </p:slideViewPr>
  <p:outlineViewPr>
    <p:cViewPr>
      <p:scale>
        <a:sx n="33" d="100"/>
        <a:sy n="33" d="100"/>
      </p:scale>
      <p:origin x="0" y="-96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34E55-4723-C141-BC71-EEE382F0B5A8}" type="datetimeFigureOut">
              <a:rPr lang="en-US" smtClean="0"/>
              <a:t>9/20/2021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1F17B-1E53-984D-A112-BDB4733A6119}" type="slidenum">
              <a:rPr lang="en-US" smtClean="0"/>
              <a:t>‹#›</a:t>
            </a:fld>
            <a:endParaRPr lang="en-US"/>
          </a:p>
        </p:txBody>
      </p:sp>
    </p:spTree>
    <p:extLst>
      <p:ext uri="{BB962C8B-B14F-4D97-AF65-F5344CB8AC3E}">
        <p14:creationId xmlns:p14="http://schemas.microsoft.com/office/powerpoint/2010/main" val="12643381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dirty="0">
              <a:latin typeface="Arial" pitchFamily="-107" charset="0"/>
              <a:ea typeface="Arial" pitchFamily="-107" charset="0"/>
              <a:cs typeface="Arial"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a:extLst>
              <a:ext uri="{FF2B5EF4-FFF2-40B4-BE49-F238E27FC236}">
                <a16:creationId xmlns:a16="http://schemas.microsoft.com/office/drawing/2014/main" id="{3276FC00-7903-C049-8435-5FBB4CD0E28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80291" name="Rectangle 3">
            <a:extLst>
              <a:ext uri="{FF2B5EF4-FFF2-40B4-BE49-F238E27FC236}">
                <a16:creationId xmlns:a16="http://schemas.microsoft.com/office/drawing/2014/main" id="{BB9ADC77-1BFB-6B4D-B34D-140C052AEF12}"/>
              </a:ext>
            </a:extLst>
          </p:cNvPr>
          <p:cNvSpPr>
            <a:spLocks noGrp="1" noChangeArrowheads="1"/>
          </p:cNvSpPr>
          <p:nvPr>
            <p:ph type="body" idx="1"/>
          </p:nvPr>
        </p:nvSpPr>
        <p:spPr/>
        <p:txBody>
          <a:bodyPr/>
          <a:lstStyle/>
          <a:p>
            <a:r>
              <a:rPr lang="en-US" altLang="en-US">
                <a:latin typeface="Times" pitchFamily="2" charset="0"/>
                <a:ea typeface="ＭＳ Ｐゴシック" panose="020B0600070205080204" pitchFamily="34" charset="-128"/>
              </a:rPr>
              <a:t>Estimate some of the casues of this 2%/year gain.  Each year, the cost of conservation programs, public interest R&amp;D, and standards adds ~1% to electric bills, but cuts 1/2% off the bill.  So an investment of $1 in say 1990 saves $.50 per year for 10 to 20 years.  </a:t>
            </a:r>
          </a:p>
          <a:p>
            <a:endParaRPr lang="en-US" altLang="en-US">
              <a:latin typeface="Times" pitchFamily="2" charset="0"/>
              <a:ea typeface="ＭＳ Ｐゴシック" panose="020B0600070205080204" pitchFamily="34" charset="-128"/>
            </a:endParaRPr>
          </a:p>
          <a:p>
            <a:r>
              <a:rPr lang="en-US" altLang="en-US">
                <a:latin typeface="Times" pitchFamily="2" charset="0"/>
                <a:ea typeface="ＭＳ Ｐゴシック" panose="020B0600070205080204" pitchFamily="34" charset="-128"/>
              </a:rPr>
              <a:t>Although not depicted on this slide, other policies also have led to electricity savings in California.  For example,  California standards allow electric water heating in homes only when it is cost effective: which is seldom the case.  This has resulted in only limited electricity use for this purpose in California.  Per Capita use is just 200 kWh in California for electric hot water heating while in Florida the use is about 1,200 kWh per person.  </a:t>
            </a:r>
          </a:p>
          <a:p>
            <a:endParaRPr lang="en-US" altLang="en-US">
              <a:latin typeface="Times" pitchFamily="2" charset="0"/>
              <a:ea typeface="ＭＳ Ｐゴシック" panose="020B0600070205080204" pitchFamily="34" charset="-128"/>
            </a:endParaRPr>
          </a:p>
          <a:p>
            <a:endParaRPr lang="en-US" altLang="en-US">
              <a:latin typeface="Times" pitchFamily="2" charset="0"/>
              <a:ea typeface="ＭＳ Ｐゴシック" panose="020B0600070205080204" pitchFamily="34" charset="-128"/>
            </a:endParaRPr>
          </a:p>
          <a:p>
            <a:endParaRPr lang="en-US" altLang="en-US">
              <a:latin typeface="Times" pitchFamily="2" charset="0"/>
              <a:ea typeface="ＭＳ Ｐゴシック" panose="020B0600070205080204" pitchFamily="34" charset="-128"/>
            </a:endParaRPr>
          </a:p>
          <a:p>
            <a:endParaRPr lang="en-US" altLang="en-US">
              <a:latin typeface="Times" pitchFamily="2" charset="0"/>
              <a:ea typeface="ＭＳ Ｐゴシック" panose="020B0600070205080204" pitchFamily="34" charset="-128"/>
            </a:endParaRPr>
          </a:p>
          <a:p>
            <a:endParaRPr lang="en-US" altLang="en-US">
              <a:latin typeface="Times" pitchFamily="2" charset="0"/>
              <a:ea typeface="ＭＳ Ｐゴシック" panose="020B0600070205080204" pitchFamily="34" charset="-128"/>
            </a:endParaRPr>
          </a:p>
          <a:p>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8426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420AE-C76C-9A46-B87B-01035F6ED086}"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3770876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CA0C55-6479-3E43-A2F7-D940774CD600}" type="slidenum">
              <a:rPr lang="en-US">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2816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sz="4000" b="1">
                <a:solidFill>
                  <a:srgbClr val="FF000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xfrm>
            <a:off x="6719832" y="6407673"/>
            <a:ext cx="2133600" cy="307975"/>
          </a:xfrm>
          <a:ln/>
        </p:spPr>
        <p:txBody>
          <a:bodyPr/>
          <a:lstStyle>
            <a:lvl1pPr>
              <a:defRPr sz="1200">
                <a:solidFill>
                  <a:schemeClr val="tx1"/>
                </a:solidFill>
              </a:defRPr>
            </a:lvl1pPr>
          </a:lstStyle>
          <a:p>
            <a:pPr>
              <a:defRPr/>
            </a:pPr>
            <a:fld id="{828B3B48-02FD-9348-AD40-552E49654FD9}" type="slidenum">
              <a:rPr lang="en-US" smtClean="0">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10076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8" name="Title 1"/>
          <p:cNvSpPr>
            <a:spLocks noGrp="1"/>
          </p:cNvSpPr>
          <p:nvPr>
            <p:ph type="title"/>
          </p:nvPr>
        </p:nvSpPr>
        <p:spPr>
          <a:xfrm>
            <a:off x="457200" y="152400"/>
            <a:ext cx="8229600" cy="1143000"/>
          </a:xfrm>
        </p:spPr>
        <p:txBody>
          <a:bodyPr/>
          <a:lstStyle>
            <a:lvl1pPr>
              <a:defRPr sz="4000" b="1">
                <a:solidFill>
                  <a:srgbClr val="FF0000"/>
                </a:solidFill>
              </a:defRPr>
            </a:lvl1pPr>
          </a:lstStyle>
          <a:p>
            <a:r>
              <a:rPr lang="en-US" dirty="0"/>
              <a:t>Click to edit Master title style</a:t>
            </a:r>
          </a:p>
        </p:txBody>
      </p:sp>
      <p:sp>
        <p:nvSpPr>
          <p:cNvPr id="9" name="Rectangle 6"/>
          <p:cNvSpPr>
            <a:spLocks noGrp="1" noChangeArrowheads="1"/>
          </p:cNvSpPr>
          <p:nvPr>
            <p:ph type="sldNum" sz="quarter" idx="12"/>
          </p:nvPr>
        </p:nvSpPr>
        <p:spPr>
          <a:xfrm>
            <a:off x="6719832" y="6407673"/>
            <a:ext cx="2133600" cy="307975"/>
          </a:xfrm>
          <a:ln/>
        </p:spPr>
        <p:txBody>
          <a:bodyPr/>
          <a:lstStyle>
            <a:lvl1pPr>
              <a:defRPr sz="1200">
                <a:solidFill>
                  <a:schemeClr val="tx1"/>
                </a:solidFill>
              </a:defRPr>
            </a:lvl1pPr>
          </a:lstStyle>
          <a:p>
            <a:pPr>
              <a:defRPr/>
            </a:pPr>
            <a:fld id="{828B3B48-02FD-9348-AD40-552E49654FD9}" type="slidenum">
              <a:rPr lang="en-US" smtClean="0">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403023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Title 1"/>
          <p:cNvSpPr>
            <a:spLocks noGrp="1"/>
          </p:cNvSpPr>
          <p:nvPr>
            <p:ph type="title"/>
          </p:nvPr>
        </p:nvSpPr>
        <p:spPr>
          <a:xfrm>
            <a:off x="457200" y="152400"/>
            <a:ext cx="8229600" cy="1143000"/>
          </a:xfrm>
        </p:spPr>
        <p:txBody>
          <a:bodyPr/>
          <a:lstStyle>
            <a:lvl1pPr>
              <a:defRPr sz="4000" b="1">
                <a:solidFill>
                  <a:srgbClr val="FF0000"/>
                </a:solidFill>
              </a:defRPr>
            </a:lvl1pPr>
          </a:lstStyle>
          <a:p>
            <a:r>
              <a:rPr lang="en-US" dirty="0"/>
              <a:t>Click to edit Master title style</a:t>
            </a:r>
          </a:p>
        </p:txBody>
      </p:sp>
      <p:sp>
        <p:nvSpPr>
          <p:cNvPr id="7" name="Rectangle 6"/>
          <p:cNvSpPr>
            <a:spLocks noGrp="1" noChangeArrowheads="1"/>
          </p:cNvSpPr>
          <p:nvPr>
            <p:ph type="sldNum" sz="quarter" idx="12"/>
          </p:nvPr>
        </p:nvSpPr>
        <p:spPr>
          <a:xfrm>
            <a:off x="6719832" y="6407673"/>
            <a:ext cx="2133600" cy="307975"/>
          </a:xfrm>
          <a:ln/>
        </p:spPr>
        <p:txBody>
          <a:bodyPr/>
          <a:lstStyle>
            <a:lvl1pPr>
              <a:defRPr sz="1200">
                <a:solidFill>
                  <a:schemeClr val="tx1"/>
                </a:solidFill>
              </a:defRPr>
            </a:lvl1pPr>
          </a:lstStyle>
          <a:p>
            <a:pPr>
              <a:defRPr/>
            </a:pPr>
            <a:fld id="{828B3B48-02FD-9348-AD40-552E49654FD9}" type="slidenum">
              <a:rPr lang="en-US" smtClean="0">
                <a:solidFill>
                  <a:srgbClr val="FFFFFF"/>
                </a:solidFill>
                <a:latin typeface="Arial"/>
              </a:rPr>
              <a:pPr>
                <a:defRPr/>
              </a:pPr>
              <a:t>‹#›</a:t>
            </a:fld>
            <a:endParaRPr lang="en-US">
              <a:solidFill>
                <a:srgbClr val="FFFFFF"/>
              </a:solidFill>
              <a:latin typeface="Arial"/>
            </a:endParaRPr>
          </a:p>
        </p:txBody>
      </p:sp>
    </p:spTree>
    <p:extLst>
      <p:ext uri="{BB962C8B-B14F-4D97-AF65-F5344CB8AC3E}">
        <p14:creationId xmlns:p14="http://schemas.microsoft.com/office/powerpoint/2010/main" val="21199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901A7-AC01-5E44-A092-FDA4AE54D8AC}"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CA2C2-4941-8142-96DA-5C3FBEE124D3}" type="slidenum">
              <a:rPr lang="en-US" smtClean="0"/>
              <a:t>‹#›</a:t>
            </a:fld>
            <a:endParaRPr lang="en-US"/>
          </a:p>
        </p:txBody>
      </p:sp>
    </p:spTree>
    <p:extLst>
      <p:ext uri="{BB962C8B-B14F-4D97-AF65-F5344CB8AC3E}">
        <p14:creationId xmlns:p14="http://schemas.microsoft.com/office/powerpoint/2010/main" val="4613972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solidFill>
                <a:srgbClr val="FFFFFF"/>
              </a:solidFill>
              <a:latin typeface="Arial" pitchFamily="-107" charset="0"/>
              <a:ea typeface="Arial" pitchFamily="-107" charset="0"/>
              <a:cs typeface="Arial" pitchFamily="-107" charset="0"/>
            </a:endParaRPr>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solidFill>
                <a:srgbClr val="FFFFFF"/>
              </a:solidFill>
              <a:latin typeface="Arial" pitchFamily="-107" charset="0"/>
              <a:ea typeface="Arial" pitchFamily="-107" charset="0"/>
              <a:cs typeface="Arial" pitchFamily="-107" charset="0"/>
            </a:endParaRPr>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7D559412-00A4-1242-85A3-086B855B91F1}" type="slidenum">
              <a:rPr lang="en-US">
                <a:solidFill>
                  <a:srgbClr val="FFFFFF"/>
                </a:solidFill>
                <a:latin typeface="Arial" pitchFamily="-107" charset="0"/>
                <a:ea typeface="Arial" pitchFamily="-107" charset="0"/>
                <a:cs typeface="Arial" pitchFamily="-107" charset="0"/>
              </a:rPr>
              <a:pPr defTabSz="914400" fontAlgn="base">
                <a:spcBef>
                  <a:spcPct val="0"/>
                </a:spcBef>
                <a:spcAft>
                  <a:spcPct val="0"/>
                </a:spcAft>
                <a:defRPr/>
              </a:pPr>
              <a:t>‹#›</a:t>
            </a:fld>
            <a:endParaRPr lang="en-US">
              <a:solidFill>
                <a:srgbClr val="FFFFFF"/>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2443861579"/>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851" r:id="rId5"/>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0528" y="1984946"/>
            <a:ext cx="184666" cy="646331"/>
          </a:xfrm>
          <a:prstGeom prst="rect">
            <a:avLst/>
          </a:prstGeom>
        </p:spPr>
        <p:txBody>
          <a:bodyPr wrap="none">
            <a:spAutoFit/>
          </a:bodyPr>
          <a:lstStyle/>
          <a:p>
            <a:pPr algn="ctr">
              <a:spcAft>
                <a:spcPts val="1000"/>
              </a:spcAft>
            </a:pPr>
            <a:endParaRPr lang="en-US" sz="3600" dirty="0">
              <a:solidFill>
                <a:srgbClr val="FFFFFF"/>
              </a:solidFill>
              <a:latin typeface="Arial"/>
            </a:endParaRPr>
          </a:p>
        </p:txBody>
      </p:sp>
      <p:sp>
        <p:nvSpPr>
          <p:cNvPr id="4" name="Slide Number Placeholder 3"/>
          <p:cNvSpPr>
            <a:spLocks noGrp="1"/>
          </p:cNvSpPr>
          <p:nvPr>
            <p:ph type="sldNum" sz="quarter" idx="12"/>
          </p:nvPr>
        </p:nvSpPr>
        <p:spPr/>
        <p:txBody>
          <a:bodyPr/>
          <a:lstStyle/>
          <a:p>
            <a:pPr>
              <a:defRPr/>
            </a:pPr>
            <a:fld id="{828B3B48-02FD-9348-AD40-552E49654FD9}" type="slidenum">
              <a:rPr lang="en-US" smtClean="0">
                <a:solidFill>
                  <a:srgbClr val="FFFFFF"/>
                </a:solidFill>
                <a:latin typeface="Arial"/>
              </a:rPr>
              <a:pPr>
                <a:defRPr/>
              </a:pPr>
              <a:t>1</a:t>
            </a:fld>
            <a:endParaRPr lang="en-US" dirty="0">
              <a:solidFill>
                <a:srgbClr val="FFFFFF"/>
              </a:solidFill>
              <a:latin typeface="Arial"/>
            </a:endParaRPr>
          </a:p>
        </p:txBody>
      </p:sp>
      <p:sp>
        <p:nvSpPr>
          <p:cNvPr id="5" name="TextBox 4"/>
          <p:cNvSpPr txBox="1"/>
          <p:nvPr/>
        </p:nvSpPr>
        <p:spPr>
          <a:xfrm>
            <a:off x="784624" y="3089038"/>
            <a:ext cx="7880684" cy="4924425"/>
          </a:xfrm>
          <a:prstGeom prst="rect">
            <a:avLst/>
          </a:prstGeom>
          <a:noFill/>
        </p:spPr>
        <p:txBody>
          <a:bodyPr wrap="none" rtlCol="0">
            <a:spAutoFit/>
          </a:bodyPr>
          <a:lstStyle/>
          <a:p>
            <a:pPr algn="ctr"/>
            <a:r>
              <a:rPr lang="en-US" sz="3200" b="1" dirty="0"/>
              <a:t>Mark D. Levine</a:t>
            </a:r>
          </a:p>
          <a:p>
            <a:pPr algn="ctr"/>
            <a:r>
              <a:rPr lang="en-US" sz="3200" b="1" dirty="0"/>
              <a:t>Senior Advisor</a:t>
            </a:r>
            <a:br>
              <a:rPr lang="en-US" sz="3200" b="1" dirty="0"/>
            </a:br>
            <a:r>
              <a:rPr lang="en-US" sz="3200" b="1" dirty="0"/>
              <a:t>Lawrence Berkeley National Laboratory</a:t>
            </a:r>
          </a:p>
          <a:p>
            <a:pPr algn="ctr"/>
            <a:endParaRPr lang="en-US" sz="3200" b="1" dirty="0"/>
          </a:p>
          <a:p>
            <a:pPr algn="ctr"/>
            <a:r>
              <a:rPr lang="en-US" sz="3200" b="1" dirty="0"/>
              <a:t>For Berkeley Society of Friends</a:t>
            </a:r>
          </a:p>
          <a:p>
            <a:pPr algn="ctr"/>
            <a:r>
              <a:rPr lang="en-US" sz="3200" b="1" dirty="0"/>
              <a:t>September 17, 2021</a:t>
            </a:r>
          </a:p>
          <a:p>
            <a:pPr algn="ctr"/>
            <a:endParaRPr lang="en-US" sz="3200" b="1" dirty="0"/>
          </a:p>
          <a:p>
            <a:pPr algn="ctr"/>
            <a:br>
              <a:rPr lang="en-US" sz="2400" b="1" dirty="0"/>
            </a:br>
            <a:br>
              <a:rPr lang="en-US" sz="2400" b="1" dirty="0"/>
            </a:br>
            <a:br>
              <a:rPr lang="en-US" sz="2400" dirty="0"/>
            </a:br>
            <a:endParaRPr lang="en-US" i="1" dirty="0"/>
          </a:p>
        </p:txBody>
      </p:sp>
      <p:sp>
        <p:nvSpPr>
          <p:cNvPr id="6" name="TextBox 5"/>
          <p:cNvSpPr txBox="1"/>
          <p:nvPr/>
        </p:nvSpPr>
        <p:spPr>
          <a:xfrm>
            <a:off x="1040303" y="965996"/>
            <a:ext cx="7369326" cy="1446550"/>
          </a:xfrm>
          <a:prstGeom prst="rect">
            <a:avLst/>
          </a:prstGeom>
          <a:noFill/>
        </p:spPr>
        <p:txBody>
          <a:bodyPr wrap="none" rtlCol="0">
            <a:spAutoFit/>
          </a:bodyPr>
          <a:lstStyle/>
          <a:p>
            <a:pPr algn="ctr"/>
            <a:r>
              <a:rPr lang="en-US" sz="4400" b="1" dirty="0">
                <a:solidFill>
                  <a:srgbClr val="FF0000"/>
                </a:solidFill>
              </a:rPr>
              <a:t>Climate Crisis:</a:t>
            </a:r>
            <a:br>
              <a:rPr lang="en-US" sz="4400" b="1" dirty="0">
                <a:solidFill>
                  <a:srgbClr val="FF0000"/>
                </a:solidFill>
              </a:rPr>
            </a:br>
            <a:r>
              <a:rPr lang="en-US" sz="4400" b="1" dirty="0">
                <a:solidFill>
                  <a:srgbClr val="FF0000"/>
                </a:solidFill>
              </a:rPr>
              <a:t>Solutions and Possibilities</a:t>
            </a:r>
            <a:endParaRPr lang="en-US" sz="4400" b="1" dirty="0"/>
          </a:p>
        </p:txBody>
      </p:sp>
    </p:spTree>
    <p:extLst>
      <p:ext uri="{BB962C8B-B14F-4D97-AF65-F5344CB8AC3E}">
        <p14:creationId xmlns:p14="http://schemas.microsoft.com/office/powerpoint/2010/main" val="36380925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51D18-4A09-9944-AC94-69FD2F11890F}"/>
              </a:ext>
            </a:extLst>
          </p:cNvPr>
          <p:cNvSpPr>
            <a:spLocks noGrp="1"/>
          </p:cNvSpPr>
          <p:nvPr>
            <p:ph type="sldNum" sz="quarter" idx="12"/>
          </p:nvPr>
        </p:nvSpPr>
        <p:spPr/>
        <p:txBody>
          <a:bodyPr/>
          <a:lstStyle/>
          <a:p>
            <a:fld id="{E52CA2C2-4941-8142-96DA-5C3FBEE124D3}" type="slidenum">
              <a:rPr lang="en-US" smtClean="0"/>
              <a:t>10</a:t>
            </a:fld>
            <a:endParaRPr lang="en-US"/>
          </a:p>
        </p:txBody>
      </p:sp>
      <p:pic>
        <p:nvPicPr>
          <p:cNvPr id="4" name="Picture 3" descr="A blue sign in front of a building&#10;&#10;Description automatically generated">
            <a:extLst>
              <a:ext uri="{FF2B5EF4-FFF2-40B4-BE49-F238E27FC236}">
                <a16:creationId xmlns:a16="http://schemas.microsoft.com/office/drawing/2014/main" id="{FC05BD06-76D5-7243-A84A-E7623475464A}"/>
              </a:ext>
            </a:extLst>
          </p:cNvPr>
          <p:cNvPicPr>
            <a:picLocks noChangeAspect="1"/>
          </p:cNvPicPr>
          <p:nvPr/>
        </p:nvPicPr>
        <p:blipFill>
          <a:blip r:embed="rId2"/>
          <a:stretch>
            <a:fillRect/>
          </a:stretch>
        </p:blipFill>
        <p:spPr>
          <a:xfrm>
            <a:off x="0" y="736399"/>
            <a:ext cx="9144000" cy="5385202"/>
          </a:xfrm>
          <a:prstGeom prst="rect">
            <a:avLst/>
          </a:prstGeom>
        </p:spPr>
      </p:pic>
    </p:spTree>
    <p:extLst>
      <p:ext uri="{BB962C8B-B14F-4D97-AF65-F5344CB8AC3E}">
        <p14:creationId xmlns:p14="http://schemas.microsoft.com/office/powerpoint/2010/main" val="132147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AB5AC-8D52-294A-9FF6-3097C4DABC7F}"/>
              </a:ext>
            </a:extLst>
          </p:cNvPr>
          <p:cNvSpPr>
            <a:spLocks noGrp="1"/>
          </p:cNvSpPr>
          <p:nvPr>
            <p:ph type="sldNum" sz="quarter" idx="12"/>
          </p:nvPr>
        </p:nvSpPr>
        <p:spPr/>
        <p:txBody>
          <a:bodyPr/>
          <a:lstStyle/>
          <a:p>
            <a:fld id="{E52CA2C2-4941-8142-96DA-5C3FBEE124D3}" type="slidenum">
              <a:rPr lang="en-US" smtClean="0"/>
              <a:t>11</a:t>
            </a:fld>
            <a:endParaRPr lang="en-US"/>
          </a:p>
        </p:txBody>
      </p:sp>
      <p:sp>
        <p:nvSpPr>
          <p:cNvPr id="3" name="TextBox 2">
            <a:extLst>
              <a:ext uri="{FF2B5EF4-FFF2-40B4-BE49-F238E27FC236}">
                <a16:creationId xmlns:a16="http://schemas.microsoft.com/office/drawing/2014/main" id="{DDFDB324-55D2-3846-9304-63BBD78F350F}"/>
              </a:ext>
            </a:extLst>
          </p:cNvPr>
          <p:cNvSpPr txBox="1"/>
          <p:nvPr/>
        </p:nvSpPr>
        <p:spPr>
          <a:xfrm>
            <a:off x="576888" y="2782669"/>
            <a:ext cx="8238153" cy="646331"/>
          </a:xfrm>
          <a:prstGeom prst="rect">
            <a:avLst/>
          </a:prstGeom>
          <a:noFill/>
        </p:spPr>
        <p:txBody>
          <a:bodyPr wrap="none" rtlCol="0">
            <a:spAutoFit/>
          </a:bodyPr>
          <a:lstStyle/>
          <a:p>
            <a:r>
              <a:rPr lang="en-US" sz="3600" b="1" i="1" dirty="0">
                <a:solidFill>
                  <a:schemeClr val="bg1"/>
                </a:solidFill>
              </a:rPr>
              <a:t>Cars and buses are being electrified.</a:t>
            </a:r>
          </a:p>
        </p:txBody>
      </p:sp>
    </p:spTree>
    <p:extLst>
      <p:ext uri="{BB962C8B-B14F-4D97-AF65-F5344CB8AC3E}">
        <p14:creationId xmlns:p14="http://schemas.microsoft.com/office/powerpoint/2010/main" val="298303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51D18-4A09-9944-AC94-69FD2F11890F}"/>
              </a:ext>
            </a:extLst>
          </p:cNvPr>
          <p:cNvSpPr>
            <a:spLocks noGrp="1"/>
          </p:cNvSpPr>
          <p:nvPr>
            <p:ph type="sldNum" sz="quarter" idx="12"/>
          </p:nvPr>
        </p:nvSpPr>
        <p:spPr/>
        <p:txBody>
          <a:bodyPr/>
          <a:lstStyle/>
          <a:p>
            <a:fld id="{E52CA2C2-4941-8142-96DA-5C3FBEE124D3}" type="slidenum">
              <a:rPr lang="en-US" smtClean="0"/>
              <a:t>12</a:t>
            </a:fld>
            <a:endParaRPr lang="en-US"/>
          </a:p>
        </p:txBody>
      </p:sp>
      <p:pic>
        <p:nvPicPr>
          <p:cNvPr id="3" name="Picture 2">
            <a:extLst>
              <a:ext uri="{FF2B5EF4-FFF2-40B4-BE49-F238E27FC236}">
                <a16:creationId xmlns:a16="http://schemas.microsoft.com/office/drawing/2014/main" id="{A1CD58B0-D1E7-D94C-AFA9-366CD97941C2}"/>
              </a:ext>
            </a:extLst>
          </p:cNvPr>
          <p:cNvPicPr>
            <a:picLocks noChangeAspect="1"/>
          </p:cNvPicPr>
          <p:nvPr/>
        </p:nvPicPr>
        <p:blipFill>
          <a:blip r:embed="rId2"/>
          <a:stretch>
            <a:fillRect/>
          </a:stretch>
        </p:blipFill>
        <p:spPr>
          <a:xfrm>
            <a:off x="0" y="0"/>
            <a:ext cx="9144000" cy="68580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445D7908-4756-6841-9166-9E0B936AC712}"/>
              </a:ext>
            </a:extLst>
          </p:cNvPr>
          <p:cNvPicPr>
            <a:picLocks noChangeAspect="1"/>
          </p:cNvPicPr>
          <p:nvPr/>
        </p:nvPicPr>
        <p:blipFill>
          <a:blip r:embed="rId3"/>
          <a:stretch>
            <a:fillRect/>
          </a:stretch>
        </p:blipFill>
        <p:spPr>
          <a:xfrm>
            <a:off x="0" y="900814"/>
            <a:ext cx="9144000" cy="5056372"/>
          </a:xfrm>
          <a:prstGeom prst="rect">
            <a:avLst/>
          </a:prstGeom>
        </p:spPr>
      </p:pic>
    </p:spTree>
    <p:extLst>
      <p:ext uri="{BB962C8B-B14F-4D97-AF65-F5344CB8AC3E}">
        <p14:creationId xmlns:p14="http://schemas.microsoft.com/office/powerpoint/2010/main" val="237264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B9F5A2-6295-FE41-BB27-86BAD4682F44}"/>
              </a:ext>
            </a:extLst>
          </p:cNvPr>
          <p:cNvSpPr>
            <a:spLocks noGrp="1"/>
          </p:cNvSpPr>
          <p:nvPr>
            <p:ph type="subTitle" idx="1"/>
          </p:nvPr>
        </p:nvSpPr>
        <p:spPr>
          <a:xfrm>
            <a:off x="886076" y="2380888"/>
            <a:ext cx="7383983" cy="1752600"/>
          </a:xfrm>
        </p:spPr>
        <p:txBody>
          <a:bodyPr/>
          <a:lstStyle/>
          <a:p>
            <a:r>
              <a:rPr lang="en-US" sz="3600" b="1" i="1" dirty="0">
                <a:solidFill>
                  <a:schemeClr val="bg1"/>
                </a:solidFill>
              </a:rPr>
              <a:t>Employment in energy efficiency and renewables dominates </a:t>
            </a:r>
            <a:br>
              <a:rPr lang="en-US" sz="3600" b="1" i="1" dirty="0">
                <a:solidFill>
                  <a:schemeClr val="bg1"/>
                </a:solidFill>
              </a:rPr>
            </a:br>
            <a:r>
              <a:rPr lang="en-US" sz="3600" b="1" i="1" dirty="0">
                <a:solidFill>
                  <a:schemeClr val="bg1"/>
                </a:solidFill>
              </a:rPr>
              <a:t>energy workforce</a:t>
            </a:r>
          </a:p>
        </p:txBody>
      </p:sp>
      <p:sp>
        <p:nvSpPr>
          <p:cNvPr id="4" name="Slide Number Placeholder 3">
            <a:extLst>
              <a:ext uri="{FF2B5EF4-FFF2-40B4-BE49-F238E27FC236}">
                <a16:creationId xmlns:a16="http://schemas.microsoft.com/office/drawing/2014/main" id="{EBB1C11F-9DA0-4D4F-AF20-8A972D9FD29A}"/>
              </a:ext>
            </a:extLst>
          </p:cNvPr>
          <p:cNvSpPr>
            <a:spLocks noGrp="1"/>
          </p:cNvSpPr>
          <p:nvPr>
            <p:ph type="sldNum" sz="quarter" idx="12"/>
          </p:nvPr>
        </p:nvSpPr>
        <p:spPr/>
        <p:txBody>
          <a:bodyPr/>
          <a:lstStyle/>
          <a:p>
            <a:pPr>
              <a:defRPr/>
            </a:pPr>
            <a:fld id="{3DCA0C55-6479-3E43-A2F7-D940774CD600}" type="slidenum">
              <a:rPr lang="en-US" smtClean="0">
                <a:solidFill>
                  <a:srgbClr val="FFFFFF"/>
                </a:solidFill>
                <a:latin typeface="Arial"/>
              </a:rPr>
              <a:pPr>
                <a:defRPr/>
              </a:pPr>
              <a:t>13</a:t>
            </a:fld>
            <a:endParaRPr lang="en-US">
              <a:solidFill>
                <a:srgbClr val="FFFFFF"/>
              </a:solidFill>
              <a:latin typeface="Arial"/>
            </a:endParaRPr>
          </a:p>
        </p:txBody>
      </p:sp>
    </p:spTree>
    <p:extLst>
      <p:ext uri="{BB962C8B-B14F-4D97-AF65-F5344CB8AC3E}">
        <p14:creationId xmlns:p14="http://schemas.microsoft.com/office/powerpoint/2010/main" val="3887183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51D18-4A09-9944-AC94-69FD2F11890F}"/>
              </a:ext>
            </a:extLst>
          </p:cNvPr>
          <p:cNvSpPr>
            <a:spLocks noGrp="1"/>
          </p:cNvSpPr>
          <p:nvPr>
            <p:ph type="sldNum" sz="quarter" idx="12"/>
          </p:nvPr>
        </p:nvSpPr>
        <p:spPr/>
        <p:txBody>
          <a:bodyPr/>
          <a:lstStyle/>
          <a:p>
            <a:fld id="{E52CA2C2-4941-8142-96DA-5C3FBEE124D3}" type="slidenum">
              <a:rPr lang="en-US" smtClean="0"/>
              <a:t>14</a:t>
            </a:fld>
            <a:endParaRPr lang="en-US"/>
          </a:p>
        </p:txBody>
      </p:sp>
      <p:pic>
        <p:nvPicPr>
          <p:cNvPr id="4" name="Picture 3" descr="A picture containing flower, bird&#10;&#10;Description automatically generated">
            <a:extLst>
              <a:ext uri="{FF2B5EF4-FFF2-40B4-BE49-F238E27FC236}">
                <a16:creationId xmlns:a16="http://schemas.microsoft.com/office/drawing/2014/main" id="{2AC46F37-6127-B245-BDCA-9C26E32D70E2}"/>
              </a:ext>
            </a:extLst>
          </p:cNvPr>
          <p:cNvPicPr>
            <a:picLocks noChangeAspect="1"/>
          </p:cNvPicPr>
          <p:nvPr/>
        </p:nvPicPr>
        <p:blipFill>
          <a:blip r:embed="rId2"/>
          <a:stretch>
            <a:fillRect/>
          </a:stretch>
        </p:blipFill>
        <p:spPr>
          <a:xfrm>
            <a:off x="0" y="953173"/>
            <a:ext cx="9144000" cy="4951654"/>
          </a:xfrm>
          <a:prstGeom prst="rect">
            <a:avLst/>
          </a:prstGeom>
        </p:spPr>
      </p:pic>
    </p:spTree>
    <p:extLst>
      <p:ext uri="{BB962C8B-B14F-4D97-AF65-F5344CB8AC3E}">
        <p14:creationId xmlns:p14="http://schemas.microsoft.com/office/powerpoint/2010/main" val="238406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934F65-39DE-3443-8657-65F64C69FF29}"/>
              </a:ext>
            </a:extLst>
          </p:cNvPr>
          <p:cNvSpPr>
            <a:spLocks noGrp="1"/>
          </p:cNvSpPr>
          <p:nvPr>
            <p:ph type="subTitle" idx="1"/>
          </p:nvPr>
        </p:nvSpPr>
        <p:spPr>
          <a:xfrm>
            <a:off x="1371600" y="2609850"/>
            <a:ext cx="6400800" cy="1752600"/>
          </a:xfrm>
        </p:spPr>
        <p:txBody>
          <a:bodyPr/>
          <a:lstStyle/>
          <a:p>
            <a:r>
              <a:rPr lang="en-US" sz="3600" b="1" i="1" dirty="0">
                <a:solidFill>
                  <a:schemeClr val="bg1"/>
                </a:solidFill>
              </a:rPr>
              <a:t>Financial institutions are starting to get the message.</a:t>
            </a:r>
          </a:p>
        </p:txBody>
      </p:sp>
      <p:sp>
        <p:nvSpPr>
          <p:cNvPr id="4" name="Slide Number Placeholder 3">
            <a:extLst>
              <a:ext uri="{FF2B5EF4-FFF2-40B4-BE49-F238E27FC236}">
                <a16:creationId xmlns:a16="http://schemas.microsoft.com/office/drawing/2014/main" id="{E6E27236-B18A-3647-A081-96584062F891}"/>
              </a:ext>
            </a:extLst>
          </p:cNvPr>
          <p:cNvSpPr>
            <a:spLocks noGrp="1"/>
          </p:cNvSpPr>
          <p:nvPr>
            <p:ph type="sldNum" sz="quarter" idx="12"/>
          </p:nvPr>
        </p:nvSpPr>
        <p:spPr/>
        <p:txBody>
          <a:bodyPr/>
          <a:lstStyle/>
          <a:p>
            <a:pPr>
              <a:defRPr/>
            </a:pPr>
            <a:fld id="{3DCA0C55-6479-3E43-A2F7-D940774CD600}" type="slidenum">
              <a:rPr lang="en-US" smtClean="0">
                <a:solidFill>
                  <a:srgbClr val="FFFFFF"/>
                </a:solidFill>
                <a:latin typeface="Arial"/>
              </a:rPr>
              <a:pPr>
                <a:defRPr/>
              </a:pPr>
              <a:t>15</a:t>
            </a:fld>
            <a:endParaRPr lang="en-US">
              <a:solidFill>
                <a:srgbClr val="FFFFFF"/>
              </a:solidFill>
              <a:latin typeface="Arial"/>
            </a:endParaRPr>
          </a:p>
        </p:txBody>
      </p:sp>
    </p:spTree>
    <p:extLst>
      <p:ext uri="{BB962C8B-B14F-4D97-AF65-F5344CB8AC3E}">
        <p14:creationId xmlns:p14="http://schemas.microsoft.com/office/powerpoint/2010/main" val="273002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9094" y="947796"/>
            <a:ext cx="2606804" cy="984885"/>
          </a:xfrm>
          <a:prstGeom prst="rect">
            <a:avLst/>
          </a:prstGeom>
          <a:noFill/>
        </p:spPr>
        <p:txBody>
          <a:bodyPr wrap="none" rtlCol="0">
            <a:spAutoFit/>
          </a:bodyPr>
          <a:lstStyle/>
          <a:p>
            <a:r>
              <a:rPr lang="en-US" sz="4000" b="1">
                <a:solidFill>
                  <a:srgbClr val="FF0000"/>
                </a:solidFill>
              </a:rPr>
              <a:t>Mitigation</a:t>
            </a:r>
          </a:p>
          <a:p>
            <a:endParaRPr lang="en-US"/>
          </a:p>
        </p:txBody>
      </p:sp>
      <p:sp>
        <p:nvSpPr>
          <p:cNvPr id="4" name="TextBox 3"/>
          <p:cNvSpPr txBox="1"/>
          <p:nvPr/>
        </p:nvSpPr>
        <p:spPr>
          <a:xfrm>
            <a:off x="656896" y="2312254"/>
            <a:ext cx="7510389" cy="1938992"/>
          </a:xfrm>
          <a:prstGeom prst="rect">
            <a:avLst/>
          </a:prstGeom>
          <a:noFill/>
        </p:spPr>
        <p:txBody>
          <a:bodyPr wrap="none" rtlCol="0">
            <a:spAutoFit/>
          </a:bodyPr>
          <a:lstStyle/>
          <a:p>
            <a:r>
              <a:rPr lang="en-US" sz="2400">
                <a:latin typeface="Wingdings"/>
                <a:ea typeface="Wingdings"/>
                <a:cs typeface="Wingdings"/>
                <a:sym typeface="Wingdings"/>
              </a:rPr>
              <a:t> </a:t>
            </a:r>
            <a:r>
              <a:rPr lang="en-US" sz="2400"/>
              <a:t>Individual actions</a:t>
            </a:r>
          </a:p>
          <a:p>
            <a:endParaRPr lang="en-US" sz="2400"/>
          </a:p>
          <a:p>
            <a:r>
              <a:rPr lang="en-US" sz="2400">
                <a:latin typeface="Wingdings"/>
                <a:ea typeface="Wingdings"/>
                <a:cs typeface="Wingdings"/>
                <a:sym typeface="Wingdings"/>
              </a:rPr>
              <a:t> </a:t>
            </a:r>
            <a:r>
              <a:rPr lang="en-US" sz="2400"/>
              <a:t>Collective actions </a:t>
            </a:r>
            <a:r>
              <a:rPr lang="en-US" sz="2400">
                <a:sym typeface="Wingdings"/>
              </a:rPr>
              <a:t> policy</a:t>
            </a:r>
          </a:p>
          <a:p>
            <a:endParaRPr lang="en-US" sz="2400">
              <a:sym typeface="Wingdings"/>
            </a:endParaRPr>
          </a:p>
          <a:p>
            <a:r>
              <a:rPr lang="en-US" sz="2400">
                <a:latin typeface="Wingdings"/>
                <a:ea typeface="Wingdings"/>
                <a:cs typeface="Wingdings"/>
                <a:sym typeface="Wingdings"/>
              </a:rPr>
              <a:t> </a:t>
            </a:r>
            <a:r>
              <a:rPr lang="en-US" sz="2400">
                <a:sym typeface="Wingdings"/>
              </a:rPr>
              <a:t>International  assistance to developing countries</a:t>
            </a:r>
            <a:endParaRPr lang="en-US" sz="2400"/>
          </a:p>
        </p:txBody>
      </p:sp>
      <p:pic>
        <p:nvPicPr>
          <p:cNvPr id="5" name="Picture 4" descr="A close up of a logo&#10;&#10;Description automatically generated">
            <a:extLst>
              <a:ext uri="{FF2B5EF4-FFF2-40B4-BE49-F238E27FC236}">
                <a16:creationId xmlns:a16="http://schemas.microsoft.com/office/drawing/2014/main" id="{1334D0AF-6DCD-5F48-9700-C8EA0F0572DC}"/>
              </a:ext>
            </a:extLst>
          </p:cNvPr>
          <p:cNvPicPr>
            <a:picLocks noChangeAspect="1"/>
          </p:cNvPicPr>
          <p:nvPr/>
        </p:nvPicPr>
        <p:blipFill>
          <a:blip r:embed="rId2"/>
          <a:stretch>
            <a:fillRect/>
          </a:stretch>
        </p:blipFill>
        <p:spPr>
          <a:xfrm>
            <a:off x="0" y="1021412"/>
            <a:ext cx="9144000" cy="3903908"/>
          </a:xfrm>
          <a:prstGeom prst="rect">
            <a:avLst/>
          </a:prstGeom>
        </p:spPr>
      </p:pic>
    </p:spTree>
    <p:extLst>
      <p:ext uri="{BB962C8B-B14F-4D97-AF65-F5344CB8AC3E}">
        <p14:creationId xmlns:p14="http://schemas.microsoft.com/office/powerpoint/2010/main" val="1239678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B16A04-6668-B44F-823E-09548702E5E9}"/>
              </a:ext>
            </a:extLst>
          </p:cNvPr>
          <p:cNvSpPr>
            <a:spLocks noGrp="1"/>
          </p:cNvSpPr>
          <p:nvPr>
            <p:ph type="sldNum" sz="quarter" idx="12"/>
          </p:nvPr>
        </p:nvSpPr>
        <p:spPr/>
        <p:txBody>
          <a:bodyPr/>
          <a:lstStyle/>
          <a:p>
            <a:fld id="{E52CA2C2-4941-8142-96DA-5C3FBEE124D3}" type="slidenum">
              <a:rPr lang="en-US" smtClean="0"/>
              <a:t>17</a:t>
            </a:fld>
            <a:endParaRPr lang="en-US"/>
          </a:p>
        </p:txBody>
      </p:sp>
      <p:pic>
        <p:nvPicPr>
          <p:cNvPr id="4" name="Picture 3" descr="A picture containing knife&#10;&#10;Description automatically generated">
            <a:extLst>
              <a:ext uri="{FF2B5EF4-FFF2-40B4-BE49-F238E27FC236}">
                <a16:creationId xmlns:a16="http://schemas.microsoft.com/office/drawing/2014/main" id="{24A7673B-1BC1-9741-B019-627C0AF3F9C9}"/>
              </a:ext>
            </a:extLst>
          </p:cNvPr>
          <p:cNvPicPr>
            <a:picLocks noChangeAspect="1"/>
          </p:cNvPicPr>
          <p:nvPr/>
        </p:nvPicPr>
        <p:blipFill>
          <a:blip r:embed="rId2"/>
          <a:stretch>
            <a:fillRect/>
          </a:stretch>
        </p:blipFill>
        <p:spPr>
          <a:xfrm>
            <a:off x="0" y="426328"/>
            <a:ext cx="9144000" cy="6005344"/>
          </a:xfrm>
          <a:prstGeom prst="rect">
            <a:avLst/>
          </a:prstGeom>
        </p:spPr>
      </p:pic>
    </p:spTree>
    <p:extLst>
      <p:ext uri="{BB962C8B-B14F-4D97-AF65-F5344CB8AC3E}">
        <p14:creationId xmlns:p14="http://schemas.microsoft.com/office/powerpoint/2010/main" val="219529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40C30-88DD-7F45-8551-06BA4F7D3B66}"/>
              </a:ext>
            </a:extLst>
          </p:cNvPr>
          <p:cNvSpPr>
            <a:spLocks noGrp="1"/>
          </p:cNvSpPr>
          <p:nvPr>
            <p:ph idx="1"/>
          </p:nvPr>
        </p:nvSpPr>
        <p:spPr>
          <a:xfrm>
            <a:off x="529139" y="1482825"/>
            <a:ext cx="8229600" cy="4525963"/>
          </a:xfrm>
        </p:spPr>
        <p:txBody>
          <a:bodyPr/>
          <a:lstStyle/>
          <a:p>
            <a:pPr marL="0" indent="0" algn="ctr">
              <a:buNone/>
            </a:pPr>
            <a:r>
              <a:rPr lang="en-US" sz="3600" b="1" i="1" dirty="0">
                <a:solidFill>
                  <a:schemeClr val="bg1"/>
                </a:solidFill>
              </a:rPr>
              <a:t>Some states (and most western </a:t>
            </a:r>
            <a:br>
              <a:rPr lang="en-US" sz="3600" b="1" i="1" dirty="0">
                <a:solidFill>
                  <a:schemeClr val="bg1"/>
                </a:solidFill>
              </a:rPr>
            </a:br>
            <a:r>
              <a:rPr lang="en-US" sz="3600" b="1" i="1" dirty="0">
                <a:solidFill>
                  <a:schemeClr val="bg1"/>
                </a:solidFill>
              </a:rPr>
              <a:t>European countries) are moving aggressively</a:t>
            </a:r>
          </a:p>
          <a:p>
            <a:pPr marL="0" indent="0" algn="ctr">
              <a:buNone/>
            </a:pPr>
            <a:endParaRPr lang="en-US" sz="3600" b="1" i="1" dirty="0">
              <a:solidFill>
                <a:schemeClr val="bg1"/>
              </a:solidFill>
            </a:endParaRPr>
          </a:p>
          <a:p>
            <a:pPr marL="0" indent="0" algn="ctr">
              <a:buNone/>
            </a:pPr>
            <a:r>
              <a:rPr lang="en-US" sz="3600" b="1" i="1" dirty="0">
                <a:solidFill>
                  <a:schemeClr val="bg1"/>
                </a:solidFill>
              </a:rPr>
              <a:t>And all countries have signed an </a:t>
            </a:r>
            <a:br>
              <a:rPr lang="en-US" sz="3600" b="1" i="1" dirty="0">
                <a:solidFill>
                  <a:schemeClr val="bg1"/>
                </a:solidFill>
              </a:rPr>
            </a:br>
            <a:r>
              <a:rPr lang="en-US" sz="3600" b="1" i="1" dirty="0">
                <a:solidFill>
                  <a:schemeClr val="bg1"/>
                </a:solidFill>
              </a:rPr>
              <a:t>international agreement in Paris in 2015 to limit emissions</a:t>
            </a:r>
          </a:p>
        </p:txBody>
      </p:sp>
      <p:sp>
        <p:nvSpPr>
          <p:cNvPr id="4" name="Slide Number Placeholder 3">
            <a:extLst>
              <a:ext uri="{FF2B5EF4-FFF2-40B4-BE49-F238E27FC236}">
                <a16:creationId xmlns:a16="http://schemas.microsoft.com/office/drawing/2014/main" id="{4B35C83B-F9B6-FC41-A1FA-D0B60E532FEC}"/>
              </a:ext>
            </a:extLst>
          </p:cNvPr>
          <p:cNvSpPr>
            <a:spLocks noGrp="1"/>
          </p:cNvSpPr>
          <p:nvPr>
            <p:ph type="sldNum" sz="quarter" idx="12"/>
          </p:nvPr>
        </p:nvSpPr>
        <p:spPr/>
        <p:txBody>
          <a:bodyPr/>
          <a:lstStyle/>
          <a:p>
            <a:pPr>
              <a:defRPr/>
            </a:pPr>
            <a:fld id="{828B3B48-02FD-9348-AD40-552E49654FD9}" type="slidenum">
              <a:rPr lang="en-US" smtClean="0">
                <a:solidFill>
                  <a:srgbClr val="FFFFFF"/>
                </a:solidFill>
                <a:latin typeface="Arial"/>
              </a:rPr>
              <a:pPr>
                <a:defRPr/>
              </a:pPr>
              <a:t>18</a:t>
            </a:fld>
            <a:endParaRPr lang="en-US">
              <a:solidFill>
                <a:srgbClr val="FFFFFF"/>
              </a:solidFill>
              <a:latin typeface="Arial"/>
            </a:endParaRPr>
          </a:p>
        </p:txBody>
      </p:sp>
    </p:spTree>
    <p:extLst>
      <p:ext uri="{BB962C8B-B14F-4D97-AF65-F5344CB8AC3E}">
        <p14:creationId xmlns:p14="http://schemas.microsoft.com/office/powerpoint/2010/main" val="301573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9094" y="947796"/>
            <a:ext cx="2606804" cy="984885"/>
          </a:xfrm>
          <a:prstGeom prst="rect">
            <a:avLst/>
          </a:prstGeom>
          <a:noFill/>
        </p:spPr>
        <p:txBody>
          <a:bodyPr wrap="none" rtlCol="0">
            <a:spAutoFit/>
          </a:bodyPr>
          <a:lstStyle/>
          <a:p>
            <a:r>
              <a:rPr lang="en-US" sz="4000" b="1">
                <a:solidFill>
                  <a:srgbClr val="FF0000"/>
                </a:solidFill>
              </a:rPr>
              <a:t>Mitigation</a:t>
            </a:r>
          </a:p>
          <a:p>
            <a:endParaRPr lang="en-US"/>
          </a:p>
        </p:txBody>
      </p:sp>
      <p:sp>
        <p:nvSpPr>
          <p:cNvPr id="4" name="TextBox 3"/>
          <p:cNvSpPr txBox="1"/>
          <p:nvPr/>
        </p:nvSpPr>
        <p:spPr>
          <a:xfrm>
            <a:off x="656896" y="2312254"/>
            <a:ext cx="7510389" cy="1938992"/>
          </a:xfrm>
          <a:prstGeom prst="rect">
            <a:avLst/>
          </a:prstGeom>
          <a:noFill/>
        </p:spPr>
        <p:txBody>
          <a:bodyPr wrap="none" rtlCol="0">
            <a:spAutoFit/>
          </a:bodyPr>
          <a:lstStyle/>
          <a:p>
            <a:r>
              <a:rPr lang="en-US" sz="2400">
                <a:latin typeface="Wingdings"/>
                <a:ea typeface="Wingdings"/>
                <a:cs typeface="Wingdings"/>
                <a:sym typeface="Wingdings"/>
              </a:rPr>
              <a:t> </a:t>
            </a:r>
            <a:r>
              <a:rPr lang="en-US" sz="2400"/>
              <a:t>Individual actions</a:t>
            </a:r>
          </a:p>
          <a:p>
            <a:endParaRPr lang="en-US" sz="2400"/>
          </a:p>
          <a:p>
            <a:r>
              <a:rPr lang="en-US" sz="2400">
                <a:latin typeface="Wingdings"/>
                <a:ea typeface="Wingdings"/>
                <a:cs typeface="Wingdings"/>
                <a:sym typeface="Wingdings"/>
              </a:rPr>
              <a:t> </a:t>
            </a:r>
            <a:r>
              <a:rPr lang="en-US" sz="2400"/>
              <a:t>Collective actions </a:t>
            </a:r>
            <a:r>
              <a:rPr lang="en-US" sz="2400">
                <a:sym typeface="Wingdings"/>
              </a:rPr>
              <a:t> policy</a:t>
            </a:r>
          </a:p>
          <a:p>
            <a:endParaRPr lang="en-US" sz="2400">
              <a:sym typeface="Wingdings"/>
            </a:endParaRPr>
          </a:p>
          <a:p>
            <a:r>
              <a:rPr lang="en-US" sz="2400">
                <a:latin typeface="Wingdings"/>
                <a:ea typeface="Wingdings"/>
                <a:cs typeface="Wingdings"/>
                <a:sym typeface="Wingdings"/>
              </a:rPr>
              <a:t> </a:t>
            </a:r>
            <a:r>
              <a:rPr lang="en-US" sz="2400">
                <a:sym typeface="Wingdings"/>
              </a:rPr>
              <a:t>International  assistance to developing countries</a:t>
            </a:r>
            <a:endParaRPr lang="en-US" sz="2400"/>
          </a:p>
        </p:txBody>
      </p:sp>
      <p:pic>
        <p:nvPicPr>
          <p:cNvPr id="5" name="Picture 4" descr="A picture containing man, player, court, ball&#10;&#10;Description automatically generated">
            <a:extLst>
              <a:ext uri="{FF2B5EF4-FFF2-40B4-BE49-F238E27FC236}">
                <a16:creationId xmlns:a16="http://schemas.microsoft.com/office/drawing/2014/main" id="{E504692C-B7DB-0D4F-9C79-571EEA06FAC0}"/>
              </a:ext>
            </a:extLst>
          </p:cNvPr>
          <p:cNvPicPr>
            <a:picLocks noChangeAspect="1"/>
          </p:cNvPicPr>
          <p:nvPr/>
        </p:nvPicPr>
        <p:blipFill>
          <a:blip r:embed="rId2"/>
          <a:stretch>
            <a:fillRect/>
          </a:stretch>
        </p:blipFill>
        <p:spPr>
          <a:xfrm>
            <a:off x="0" y="844984"/>
            <a:ext cx="9144000" cy="5168032"/>
          </a:xfrm>
          <a:prstGeom prst="rect">
            <a:avLst/>
          </a:prstGeom>
        </p:spPr>
      </p:pic>
    </p:spTree>
    <p:extLst>
      <p:ext uri="{BB962C8B-B14F-4D97-AF65-F5344CB8AC3E}">
        <p14:creationId xmlns:p14="http://schemas.microsoft.com/office/powerpoint/2010/main" val="210985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E4294-6F27-BC46-A4BB-26DF14834C7C}"/>
              </a:ext>
            </a:extLst>
          </p:cNvPr>
          <p:cNvSpPr>
            <a:spLocks noGrp="1"/>
          </p:cNvSpPr>
          <p:nvPr>
            <p:ph type="sldNum" sz="quarter" idx="12"/>
          </p:nvPr>
        </p:nvSpPr>
        <p:spPr/>
        <p:txBody>
          <a:bodyPr/>
          <a:lstStyle/>
          <a:p>
            <a:fld id="{E52CA2C2-4941-8142-96DA-5C3FBEE124D3}" type="slidenum">
              <a:rPr lang="en-US" smtClean="0"/>
              <a:t>2</a:t>
            </a:fld>
            <a:endParaRPr lang="en-US"/>
          </a:p>
        </p:txBody>
      </p:sp>
      <p:sp>
        <p:nvSpPr>
          <p:cNvPr id="3" name="TextBox 2">
            <a:extLst>
              <a:ext uri="{FF2B5EF4-FFF2-40B4-BE49-F238E27FC236}">
                <a16:creationId xmlns:a16="http://schemas.microsoft.com/office/drawing/2014/main" id="{B566C3D0-3BFA-254D-9AD8-641CFD0BB069}"/>
              </a:ext>
            </a:extLst>
          </p:cNvPr>
          <p:cNvSpPr txBox="1"/>
          <p:nvPr/>
        </p:nvSpPr>
        <p:spPr>
          <a:xfrm>
            <a:off x="863014" y="1322809"/>
            <a:ext cx="7959230" cy="5539978"/>
          </a:xfrm>
          <a:prstGeom prst="rect">
            <a:avLst/>
          </a:prstGeom>
          <a:noFill/>
        </p:spPr>
        <p:txBody>
          <a:bodyPr wrap="none" rtlCol="0">
            <a:spAutoFit/>
          </a:bodyPr>
          <a:lstStyle/>
          <a:p>
            <a:pPr marL="342900" indent="-342900">
              <a:buAutoNum type="arabicPeriod"/>
            </a:pPr>
            <a:r>
              <a:rPr lang="en-US" sz="3200" b="1" dirty="0"/>
              <a:t> Selected News: July and August 2021</a:t>
            </a:r>
          </a:p>
          <a:p>
            <a:pPr marL="342900" indent="-342900">
              <a:buAutoNum type="arabicPeriod"/>
            </a:pPr>
            <a:r>
              <a:rPr lang="en-US" sz="3200" b="1" dirty="0"/>
              <a:t> Some Basic Information</a:t>
            </a:r>
          </a:p>
          <a:p>
            <a:pPr marL="342900" indent="-342900">
              <a:buAutoNum type="arabicPeriod"/>
            </a:pPr>
            <a:r>
              <a:rPr lang="en-US" sz="3200" b="1" dirty="0"/>
              <a:t> Statistical Studies of Impacts</a:t>
            </a:r>
          </a:p>
          <a:p>
            <a:pPr marL="342900" indent="-342900">
              <a:buAutoNum type="arabicPeriod"/>
            </a:pPr>
            <a:r>
              <a:rPr lang="en-US" sz="3200" b="1" dirty="0"/>
              <a:t> Prognosis for Climate Stabilization</a:t>
            </a:r>
          </a:p>
          <a:p>
            <a:pPr lvl="1"/>
            <a:r>
              <a:rPr lang="en-US" sz="2800" b="1" dirty="0"/>
              <a:t>– Daunting Challenge</a:t>
            </a:r>
            <a:br>
              <a:rPr lang="en-US" sz="2800" b="1" dirty="0"/>
            </a:br>
            <a:r>
              <a:rPr lang="en-US" sz="2800" b="1" dirty="0"/>
              <a:t>– Some Reasons for Optimism</a:t>
            </a:r>
          </a:p>
          <a:p>
            <a:pPr marL="342900" indent="-342900">
              <a:buAutoNum type="arabicPeriod"/>
            </a:pPr>
            <a:r>
              <a:rPr lang="en-US" sz="3200" b="1" dirty="0"/>
              <a:t> What is to be Done?</a:t>
            </a:r>
          </a:p>
          <a:p>
            <a:pPr lvl="1"/>
            <a:r>
              <a:rPr lang="en-US" sz="2800" b="1" dirty="0"/>
              <a:t>– Individuals</a:t>
            </a:r>
            <a:br>
              <a:rPr lang="en-US" sz="2800" b="1" dirty="0"/>
            </a:br>
            <a:r>
              <a:rPr lang="en-US" sz="2800" b="1" dirty="0"/>
              <a:t>– U.S. Policies</a:t>
            </a:r>
            <a:br>
              <a:rPr lang="en-US" sz="2800" b="1" dirty="0"/>
            </a:br>
            <a:r>
              <a:rPr lang="en-US" sz="2800" b="1" dirty="0"/>
              <a:t>– Global Issues: Developing Countries</a:t>
            </a:r>
          </a:p>
          <a:p>
            <a:pPr marL="342900" indent="-342900">
              <a:buAutoNum type="arabicPeriod"/>
            </a:pPr>
            <a:endParaRPr lang="en-US" b="1" dirty="0"/>
          </a:p>
          <a:p>
            <a:pPr lvl="1"/>
            <a:endParaRPr lang="en-US" b="1" dirty="0"/>
          </a:p>
          <a:p>
            <a:pPr marL="342900" indent="-342900">
              <a:buAutoNum type="arabicPeriod"/>
            </a:pPr>
            <a:endParaRPr lang="en-US" b="1" dirty="0"/>
          </a:p>
        </p:txBody>
      </p:sp>
      <p:sp>
        <p:nvSpPr>
          <p:cNvPr id="4" name="TextBox 3">
            <a:extLst>
              <a:ext uri="{FF2B5EF4-FFF2-40B4-BE49-F238E27FC236}">
                <a16:creationId xmlns:a16="http://schemas.microsoft.com/office/drawing/2014/main" id="{E48B5226-FC13-3D4F-9822-76815EE9AB8A}"/>
              </a:ext>
            </a:extLst>
          </p:cNvPr>
          <p:cNvSpPr txBox="1"/>
          <p:nvPr/>
        </p:nvSpPr>
        <p:spPr>
          <a:xfrm>
            <a:off x="3028665" y="377089"/>
            <a:ext cx="2125903" cy="830997"/>
          </a:xfrm>
          <a:prstGeom prst="rect">
            <a:avLst/>
          </a:prstGeom>
          <a:noFill/>
        </p:spPr>
        <p:txBody>
          <a:bodyPr wrap="none" rtlCol="0">
            <a:spAutoFit/>
          </a:bodyPr>
          <a:lstStyle/>
          <a:p>
            <a:r>
              <a:rPr lang="en-US" sz="4800" b="1" dirty="0">
                <a:solidFill>
                  <a:srgbClr val="FF0000"/>
                </a:solidFill>
              </a:rPr>
              <a:t>Topics</a:t>
            </a:r>
          </a:p>
        </p:txBody>
      </p:sp>
    </p:spTree>
    <p:extLst>
      <p:ext uri="{BB962C8B-B14F-4D97-AF65-F5344CB8AC3E}">
        <p14:creationId xmlns:p14="http://schemas.microsoft.com/office/powerpoint/2010/main" val="2072337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7589"/>
            <a:ext cx="7772400" cy="1470025"/>
          </a:xfrm>
        </p:spPr>
        <p:txBody>
          <a:bodyPr/>
          <a:lstStyle/>
          <a:p>
            <a:r>
              <a:rPr lang="en-US" sz="9600" b="1" dirty="0">
                <a:solidFill>
                  <a:srgbClr val="FFFF00"/>
                </a:solidFill>
              </a:rPr>
              <a:t>5</a:t>
            </a:r>
            <a:r>
              <a:rPr lang="en-US" sz="7200" b="1" dirty="0">
                <a:solidFill>
                  <a:srgbClr val="FFFF00"/>
                </a:solidFill>
              </a:rPr>
              <a:t>   </a:t>
            </a:r>
            <a:r>
              <a:rPr lang="en-US" sz="6000" b="1" dirty="0">
                <a:solidFill>
                  <a:srgbClr val="FFFF00"/>
                </a:solidFill>
              </a:rPr>
              <a:t>What is to be Done?</a:t>
            </a:r>
          </a:p>
        </p:txBody>
      </p:sp>
    </p:spTree>
    <p:extLst>
      <p:ext uri="{BB962C8B-B14F-4D97-AF65-F5344CB8AC3E}">
        <p14:creationId xmlns:p14="http://schemas.microsoft.com/office/powerpoint/2010/main" val="672923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19094" y="947796"/>
            <a:ext cx="2606804" cy="984885"/>
          </a:xfrm>
          <a:prstGeom prst="rect">
            <a:avLst/>
          </a:prstGeom>
          <a:noFill/>
        </p:spPr>
        <p:txBody>
          <a:bodyPr wrap="none" rtlCol="0">
            <a:spAutoFit/>
          </a:bodyPr>
          <a:lstStyle/>
          <a:p>
            <a:r>
              <a:rPr lang="en-US" sz="4000" b="1" dirty="0">
                <a:solidFill>
                  <a:srgbClr val="FF0000"/>
                </a:solidFill>
              </a:rPr>
              <a:t>Mitigation</a:t>
            </a:r>
          </a:p>
          <a:p>
            <a:endParaRPr lang="en-US" dirty="0"/>
          </a:p>
        </p:txBody>
      </p:sp>
      <p:sp>
        <p:nvSpPr>
          <p:cNvPr id="4" name="TextBox 3"/>
          <p:cNvSpPr txBox="1"/>
          <p:nvPr/>
        </p:nvSpPr>
        <p:spPr>
          <a:xfrm>
            <a:off x="656896" y="2546923"/>
            <a:ext cx="7510389" cy="1938992"/>
          </a:xfrm>
          <a:prstGeom prst="rect">
            <a:avLst/>
          </a:prstGeom>
          <a:noFill/>
        </p:spPr>
        <p:txBody>
          <a:bodyPr wrap="none" rtlCol="0">
            <a:spAutoFit/>
          </a:bodyPr>
          <a:lstStyle/>
          <a:p>
            <a:r>
              <a:rPr lang="en-US" sz="2400" dirty="0">
                <a:latin typeface="Wingdings"/>
                <a:ea typeface="Wingdings"/>
                <a:cs typeface="Wingdings"/>
                <a:sym typeface="Wingdings"/>
              </a:rPr>
              <a:t> </a:t>
            </a:r>
            <a:r>
              <a:rPr lang="en-US" sz="2400" dirty="0"/>
              <a:t>Individual actions</a:t>
            </a:r>
          </a:p>
          <a:p>
            <a:endParaRPr lang="en-US" sz="2400" dirty="0"/>
          </a:p>
          <a:p>
            <a:r>
              <a:rPr lang="en-US" sz="2400" dirty="0">
                <a:latin typeface="Wingdings"/>
                <a:ea typeface="Wingdings"/>
                <a:cs typeface="Wingdings"/>
                <a:sym typeface="Wingdings"/>
              </a:rPr>
              <a:t> </a:t>
            </a:r>
            <a:r>
              <a:rPr lang="en-US" sz="2400" dirty="0"/>
              <a:t>Collective actions </a:t>
            </a:r>
            <a:r>
              <a:rPr lang="en-US" sz="2400" dirty="0">
                <a:sym typeface="Wingdings"/>
              </a:rPr>
              <a:t> policy</a:t>
            </a:r>
          </a:p>
          <a:p>
            <a:endParaRPr lang="en-US" sz="2400" dirty="0">
              <a:sym typeface="Wingdings"/>
            </a:endParaRPr>
          </a:p>
          <a:p>
            <a:r>
              <a:rPr lang="en-US" sz="2400" dirty="0">
                <a:latin typeface="Wingdings"/>
                <a:ea typeface="Wingdings"/>
                <a:cs typeface="Wingdings"/>
                <a:sym typeface="Wingdings"/>
              </a:rPr>
              <a:t> </a:t>
            </a:r>
            <a:r>
              <a:rPr lang="en-US" sz="2400" dirty="0">
                <a:sym typeface="Wingdings"/>
              </a:rPr>
              <a:t>International  assistance to developing countries</a:t>
            </a:r>
            <a:endParaRPr lang="en-US" sz="2400" dirty="0"/>
          </a:p>
        </p:txBody>
      </p:sp>
    </p:spTree>
    <p:extLst>
      <p:ext uri="{BB962C8B-B14F-4D97-AF65-F5344CB8AC3E}">
        <p14:creationId xmlns:p14="http://schemas.microsoft.com/office/powerpoint/2010/main" val="1884083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9E129B-6A44-1244-9485-92423CF09780}"/>
              </a:ext>
            </a:extLst>
          </p:cNvPr>
          <p:cNvSpPr>
            <a:spLocks noGrp="1"/>
          </p:cNvSpPr>
          <p:nvPr>
            <p:ph type="sldNum" sz="quarter" idx="12"/>
          </p:nvPr>
        </p:nvSpPr>
        <p:spPr/>
        <p:txBody>
          <a:bodyPr/>
          <a:lstStyle/>
          <a:p>
            <a:fld id="{E52CA2C2-4941-8142-96DA-5C3FBEE124D3}" type="slidenum">
              <a:rPr lang="en-US" smtClean="0"/>
              <a:t>22</a:t>
            </a:fld>
            <a:endParaRPr lang="en-US"/>
          </a:p>
        </p:txBody>
      </p:sp>
      <p:sp>
        <p:nvSpPr>
          <p:cNvPr id="3" name="TextBox 2">
            <a:extLst>
              <a:ext uri="{FF2B5EF4-FFF2-40B4-BE49-F238E27FC236}">
                <a16:creationId xmlns:a16="http://schemas.microsoft.com/office/drawing/2014/main" id="{ACCBDCC8-9D13-9843-ADCD-B2BF90EC878F}"/>
              </a:ext>
            </a:extLst>
          </p:cNvPr>
          <p:cNvSpPr txBox="1"/>
          <p:nvPr/>
        </p:nvSpPr>
        <p:spPr>
          <a:xfrm>
            <a:off x="2651204" y="2743199"/>
            <a:ext cx="4142994" cy="646331"/>
          </a:xfrm>
          <a:prstGeom prst="rect">
            <a:avLst/>
          </a:prstGeom>
          <a:noFill/>
        </p:spPr>
        <p:txBody>
          <a:bodyPr wrap="none" rtlCol="0">
            <a:spAutoFit/>
          </a:bodyPr>
          <a:lstStyle/>
          <a:p>
            <a:r>
              <a:rPr lang="en-US" sz="3600" b="1" i="1" dirty="0">
                <a:solidFill>
                  <a:schemeClr val="bg2"/>
                </a:solidFill>
              </a:rPr>
              <a:t>Individual Actions</a:t>
            </a:r>
          </a:p>
        </p:txBody>
      </p:sp>
    </p:spTree>
    <p:extLst>
      <p:ext uri="{BB962C8B-B14F-4D97-AF65-F5344CB8AC3E}">
        <p14:creationId xmlns:p14="http://schemas.microsoft.com/office/powerpoint/2010/main" val="102015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0561" y="392737"/>
            <a:ext cx="4514377" cy="707886"/>
          </a:xfrm>
          <a:prstGeom prst="rect">
            <a:avLst/>
          </a:prstGeom>
          <a:noFill/>
        </p:spPr>
        <p:txBody>
          <a:bodyPr wrap="none" rtlCol="0">
            <a:spAutoFit/>
          </a:bodyPr>
          <a:lstStyle/>
          <a:p>
            <a:r>
              <a:rPr lang="en-US" sz="4000" b="1" dirty="0">
                <a:solidFill>
                  <a:srgbClr val="FF0000"/>
                </a:solidFill>
              </a:rPr>
              <a:t>Individual actions</a:t>
            </a:r>
          </a:p>
        </p:txBody>
      </p:sp>
      <p:sp>
        <p:nvSpPr>
          <p:cNvPr id="4" name="TextBox 3"/>
          <p:cNvSpPr txBox="1"/>
          <p:nvPr/>
        </p:nvSpPr>
        <p:spPr>
          <a:xfrm>
            <a:off x="571303" y="1351508"/>
            <a:ext cx="7633821" cy="4124206"/>
          </a:xfrm>
          <a:prstGeom prst="rect">
            <a:avLst/>
          </a:prstGeom>
          <a:noFill/>
        </p:spPr>
        <p:txBody>
          <a:bodyPr wrap="none" rtlCol="0">
            <a:spAutoFit/>
          </a:bodyPr>
          <a:lstStyle/>
          <a:p>
            <a:r>
              <a:rPr lang="en-US" sz="2200" dirty="0"/>
              <a:t>• </a:t>
            </a:r>
            <a:r>
              <a:rPr lang="en-US" sz="2200" b="1" dirty="0">
                <a:solidFill>
                  <a:srgbClr val="FF0000"/>
                </a:solidFill>
              </a:rPr>
              <a:t>Home energy efficiency </a:t>
            </a:r>
            <a:br>
              <a:rPr lang="en-US" sz="2200" dirty="0">
                <a:solidFill>
                  <a:srgbClr val="FF0000"/>
                </a:solidFill>
              </a:rPr>
            </a:br>
            <a:r>
              <a:rPr lang="en-US" sz="2200" i="1" dirty="0">
                <a:solidFill>
                  <a:srgbClr val="FF0000"/>
                </a:solidFill>
              </a:rPr>
              <a:t>     </a:t>
            </a:r>
            <a:r>
              <a:rPr lang="en-US" sz="2000" i="1" dirty="0"/>
              <a:t>efficient lighting (LEDs), appliances, heating and cooling </a:t>
            </a:r>
            <a:br>
              <a:rPr lang="en-US" sz="2000" i="1" dirty="0"/>
            </a:br>
            <a:r>
              <a:rPr lang="en-US" sz="2000" i="1" dirty="0"/>
              <a:t>      equipment, energy efficiency windows, sealing leaks</a:t>
            </a:r>
          </a:p>
          <a:p>
            <a:r>
              <a:rPr lang="en-US" sz="2200" dirty="0"/>
              <a:t>• Get an </a:t>
            </a:r>
            <a:r>
              <a:rPr lang="en-US" sz="2200" b="1" dirty="0">
                <a:solidFill>
                  <a:srgbClr val="FF0000"/>
                </a:solidFill>
              </a:rPr>
              <a:t>electric car</a:t>
            </a:r>
          </a:p>
          <a:p>
            <a:r>
              <a:rPr lang="en-US" sz="2200" dirty="0"/>
              <a:t>• </a:t>
            </a:r>
            <a:r>
              <a:rPr lang="en-US" sz="2200" b="1" dirty="0">
                <a:solidFill>
                  <a:srgbClr val="FF0000"/>
                </a:solidFill>
              </a:rPr>
              <a:t>Solar system </a:t>
            </a:r>
            <a:r>
              <a:rPr lang="en-US" sz="2200" dirty="0"/>
              <a:t>for house</a:t>
            </a:r>
          </a:p>
          <a:p>
            <a:r>
              <a:rPr lang="en-US" sz="2200" dirty="0"/>
              <a:t>• Shop at </a:t>
            </a:r>
            <a:r>
              <a:rPr lang="en-US" sz="2200" b="1" dirty="0">
                <a:solidFill>
                  <a:srgbClr val="FF0000"/>
                </a:solidFill>
              </a:rPr>
              <a:t>stores </a:t>
            </a:r>
            <a:r>
              <a:rPr lang="en-US" sz="2200" b="1" dirty="0"/>
              <a:t>that are </a:t>
            </a:r>
            <a:r>
              <a:rPr lang="en-US" sz="2200" b="1" dirty="0">
                <a:solidFill>
                  <a:srgbClr val="FF0000"/>
                </a:solidFill>
              </a:rPr>
              <a:t>energy efficient </a:t>
            </a:r>
            <a:r>
              <a:rPr lang="en-US" sz="2200" dirty="0"/>
              <a:t>and purchase </a:t>
            </a:r>
            <a:br>
              <a:rPr lang="en-US" sz="2200" dirty="0"/>
            </a:br>
            <a:r>
              <a:rPr lang="en-US" sz="2200" dirty="0"/>
              <a:t>      products whose </a:t>
            </a:r>
            <a:r>
              <a:rPr lang="en-US" sz="2200" b="1" dirty="0">
                <a:solidFill>
                  <a:srgbClr val="FF0000"/>
                </a:solidFill>
              </a:rPr>
              <a:t>supply chains </a:t>
            </a:r>
            <a:r>
              <a:rPr lang="en-US" sz="2200" b="1" dirty="0"/>
              <a:t>are</a:t>
            </a:r>
            <a:r>
              <a:rPr lang="en-US" sz="2200" b="1" dirty="0">
                <a:solidFill>
                  <a:srgbClr val="FF0000"/>
                </a:solidFill>
              </a:rPr>
              <a:t> green</a:t>
            </a:r>
          </a:p>
          <a:p>
            <a:r>
              <a:rPr lang="en-US" sz="2200" dirty="0">
                <a:latin typeface="Wingdings"/>
                <a:ea typeface="Wingdings"/>
                <a:cs typeface="Wingdings"/>
                <a:sym typeface="Wingdings"/>
              </a:rPr>
              <a:t></a:t>
            </a:r>
            <a:r>
              <a:rPr lang="en-US" sz="2200" dirty="0">
                <a:sym typeface="Wingdings"/>
              </a:rPr>
              <a:t> Make your </a:t>
            </a:r>
            <a:r>
              <a:rPr lang="en-US" sz="2200" b="1" dirty="0">
                <a:solidFill>
                  <a:srgbClr val="FF0000"/>
                </a:solidFill>
                <a:sym typeface="Wingdings"/>
              </a:rPr>
              <a:t>investment portfolio </a:t>
            </a:r>
            <a:r>
              <a:rPr lang="en-US" sz="2200" dirty="0">
                <a:sym typeface="Wingdings"/>
              </a:rPr>
              <a:t>climate friendly</a:t>
            </a:r>
          </a:p>
          <a:p>
            <a:r>
              <a:rPr lang="en-US" sz="2200" dirty="0">
                <a:sym typeface="Wingdings"/>
              </a:rPr>
              <a:t>• Work to </a:t>
            </a:r>
            <a:r>
              <a:rPr lang="en-US" sz="2200" b="1" dirty="0">
                <a:solidFill>
                  <a:srgbClr val="FF0000"/>
                </a:solidFill>
                <a:sym typeface="Wingdings"/>
              </a:rPr>
              <a:t>influence</a:t>
            </a:r>
            <a:r>
              <a:rPr lang="en-US" sz="2200" dirty="0">
                <a:sym typeface="Wingdings"/>
              </a:rPr>
              <a:t> </a:t>
            </a:r>
            <a:r>
              <a:rPr lang="en-US" sz="2200" b="1" dirty="0">
                <a:solidFill>
                  <a:srgbClr val="FF0000"/>
                </a:solidFill>
                <a:sym typeface="Wingdings"/>
              </a:rPr>
              <a:t>policymakers</a:t>
            </a:r>
            <a:r>
              <a:rPr lang="en-US" sz="2200" dirty="0">
                <a:sym typeface="Wingdings"/>
              </a:rPr>
              <a:t> </a:t>
            </a:r>
          </a:p>
          <a:p>
            <a:r>
              <a:rPr lang="en-US" sz="2200" dirty="0">
                <a:solidFill>
                  <a:srgbClr val="FF0000"/>
                </a:solidFill>
              </a:rPr>
              <a:t>• </a:t>
            </a:r>
            <a:r>
              <a:rPr lang="en-US" sz="2200" b="1" dirty="0">
                <a:solidFill>
                  <a:srgbClr val="FF0000"/>
                </a:solidFill>
              </a:rPr>
              <a:t>Inform yourself:</a:t>
            </a:r>
            <a:r>
              <a:rPr lang="en-US" sz="2200" dirty="0"/>
              <a:t> </a:t>
            </a:r>
            <a:r>
              <a:rPr lang="en-US" sz="2000" i="1" dirty="0"/>
              <a:t>understand which actions have greatest </a:t>
            </a:r>
            <a:br>
              <a:rPr lang="en-US" sz="2000" i="1" dirty="0"/>
            </a:br>
            <a:r>
              <a:rPr lang="en-US" sz="2000" i="1" dirty="0"/>
              <a:t>      impact, understand the importance of climate change, </a:t>
            </a:r>
            <a:br>
              <a:rPr lang="en-US" sz="2000" i="1" dirty="0"/>
            </a:br>
            <a:r>
              <a:rPr lang="en-US" sz="2000" i="1" dirty="0"/>
              <a:t>      and talk about this to neighbors and friends</a:t>
            </a:r>
          </a:p>
        </p:txBody>
      </p:sp>
    </p:spTree>
    <p:extLst>
      <p:ext uri="{BB962C8B-B14F-4D97-AF65-F5344CB8AC3E}">
        <p14:creationId xmlns:p14="http://schemas.microsoft.com/office/powerpoint/2010/main" val="192393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9E129B-6A44-1244-9485-92423CF09780}"/>
              </a:ext>
            </a:extLst>
          </p:cNvPr>
          <p:cNvSpPr>
            <a:spLocks noGrp="1"/>
          </p:cNvSpPr>
          <p:nvPr>
            <p:ph type="sldNum" sz="quarter" idx="12"/>
          </p:nvPr>
        </p:nvSpPr>
        <p:spPr/>
        <p:txBody>
          <a:bodyPr/>
          <a:lstStyle/>
          <a:p>
            <a:fld id="{E52CA2C2-4941-8142-96DA-5C3FBEE124D3}" type="slidenum">
              <a:rPr lang="en-US" smtClean="0"/>
              <a:t>24</a:t>
            </a:fld>
            <a:endParaRPr lang="en-US"/>
          </a:p>
        </p:txBody>
      </p:sp>
      <p:sp>
        <p:nvSpPr>
          <p:cNvPr id="3" name="TextBox 2">
            <a:extLst>
              <a:ext uri="{FF2B5EF4-FFF2-40B4-BE49-F238E27FC236}">
                <a16:creationId xmlns:a16="http://schemas.microsoft.com/office/drawing/2014/main" id="{ACCBDCC8-9D13-9843-ADCD-B2BF90EC878F}"/>
              </a:ext>
            </a:extLst>
          </p:cNvPr>
          <p:cNvSpPr txBox="1"/>
          <p:nvPr/>
        </p:nvSpPr>
        <p:spPr>
          <a:xfrm>
            <a:off x="3330603" y="2876593"/>
            <a:ext cx="1928733" cy="646331"/>
          </a:xfrm>
          <a:prstGeom prst="rect">
            <a:avLst/>
          </a:prstGeom>
          <a:noFill/>
        </p:spPr>
        <p:txBody>
          <a:bodyPr wrap="none" rtlCol="0">
            <a:spAutoFit/>
          </a:bodyPr>
          <a:lstStyle/>
          <a:p>
            <a:r>
              <a:rPr lang="en-US" sz="3600" b="1" i="1" dirty="0">
                <a:solidFill>
                  <a:schemeClr val="bg2"/>
                </a:solidFill>
              </a:rPr>
              <a:t>Policies</a:t>
            </a:r>
          </a:p>
        </p:txBody>
      </p:sp>
    </p:spTree>
    <p:extLst>
      <p:ext uri="{BB962C8B-B14F-4D97-AF65-F5344CB8AC3E}">
        <p14:creationId xmlns:p14="http://schemas.microsoft.com/office/powerpoint/2010/main" val="2197657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A1CA4D-FBBD-314B-A3C7-B27814D9F567}"/>
              </a:ext>
            </a:extLst>
          </p:cNvPr>
          <p:cNvSpPr>
            <a:spLocks noGrp="1"/>
          </p:cNvSpPr>
          <p:nvPr>
            <p:ph idx="1"/>
          </p:nvPr>
        </p:nvSpPr>
        <p:spPr>
          <a:xfrm>
            <a:off x="422413" y="728697"/>
            <a:ext cx="8299174" cy="5552833"/>
          </a:xfrm>
        </p:spPr>
        <p:txBody>
          <a:bodyPr/>
          <a:lstStyle/>
          <a:p>
            <a:pPr marL="0" indent="0" algn="ctr">
              <a:spcAft>
                <a:spcPts val="800"/>
              </a:spcAft>
              <a:buNone/>
            </a:pPr>
            <a:r>
              <a:rPr lang="en-US" b="1" dirty="0">
                <a:solidFill>
                  <a:srgbClr val="FF0000"/>
                </a:solidFill>
              </a:rPr>
              <a:t>Policies </a:t>
            </a:r>
            <a:r>
              <a:rPr lang="en-US" sz="2400" dirty="0">
                <a:solidFill>
                  <a:srgbClr val="FF0000"/>
                </a:solidFill>
              </a:rPr>
              <a:t>(efficiency and electrification)</a:t>
            </a:r>
          </a:p>
          <a:p>
            <a:pPr marL="914400" lvl="1" indent="-457200">
              <a:buFont typeface="+mj-lt"/>
              <a:buAutoNum type="arabicPeriod"/>
            </a:pPr>
            <a:r>
              <a:rPr lang="en-US" sz="2400" dirty="0"/>
              <a:t>Standards for all sectors: </a:t>
            </a:r>
            <a:r>
              <a:rPr lang="en-US" sz="2400" dirty="0">
                <a:solidFill>
                  <a:srgbClr val="FF0000"/>
                </a:solidFill>
              </a:rPr>
              <a:t>buildings, appliances, vehicles, industry </a:t>
            </a:r>
          </a:p>
          <a:p>
            <a:pPr marL="914400" lvl="1" indent="-457200">
              <a:buFont typeface="+mj-lt"/>
              <a:buAutoNum type="arabicPeriod"/>
            </a:pPr>
            <a:r>
              <a:rPr lang="en-US" sz="2400" dirty="0">
                <a:solidFill>
                  <a:srgbClr val="FF0000"/>
                </a:solidFill>
              </a:rPr>
              <a:t>Retrofit</a:t>
            </a:r>
            <a:r>
              <a:rPr lang="en-US" sz="2400" dirty="0"/>
              <a:t> </a:t>
            </a:r>
            <a:r>
              <a:rPr lang="en-US" sz="2400" dirty="0">
                <a:solidFill>
                  <a:srgbClr val="FF0000"/>
                </a:solidFill>
              </a:rPr>
              <a:t>programs</a:t>
            </a:r>
            <a:r>
              <a:rPr lang="en-US" sz="2400" dirty="0"/>
              <a:t> for buildings and industry</a:t>
            </a:r>
          </a:p>
          <a:p>
            <a:pPr marL="914400" lvl="1" indent="-457200">
              <a:buFont typeface="+mj-lt"/>
              <a:buAutoNum type="arabicPeriod"/>
            </a:pPr>
            <a:r>
              <a:rPr lang="en-US" sz="2400" dirty="0">
                <a:solidFill>
                  <a:srgbClr val="FF0000"/>
                </a:solidFill>
              </a:rPr>
              <a:t>Utility programs </a:t>
            </a:r>
            <a:r>
              <a:rPr lang="en-US" sz="2400" dirty="0"/>
              <a:t>(renewable portfolio standards; DSM programs, electrification</a:t>
            </a:r>
            <a:r>
              <a:rPr lang="en-US" sz="2400" baseline="30000" dirty="0"/>
              <a:t>*</a:t>
            </a:r>
            <a:r>
              <a:rPr lang="en-US" sz="2400" dirty="0"/>
              <a:t>)</a:t>
            </a:r>
          </a:p>
          <a:p>
            <a:pPr marL="914400" lvl="1" indent="-457200">
              <a:buFont typeface="+mj-lt"/>
              <a:buAutoNum type="arabicPeriod"/>
            </a:pPr>
            <a:r>
              <a:rPr lang="en-US" sz="2400" dirty="0">
                <a:solidFill>
                  <a:srgbClr val="FF0000"/>
                </a:solidFill>
              </a:rPr>
              <a:t>Electrification: </a:t>
            </a:r>
            <a:r>
              <a:rPr lang="en-US" sz="2400" dirty="0"/>
              <a:t>vehicles, buildings, industry</a:t>
            </a:r>
          </a:p>
          <a:p>
            <a:pPr marL="914400" lvl="1" indent="-457200">
              <a:buFont typeface="+mj-lt"/>
              <a:buAutoNum type="arabicPeriod"/>
            </a:pPr>
            <a:r>
              <a:rPr lang="en-US" sz="2400" dirty="0">
                <a:solidFill>
                  <a:srgbClr val="FF0000"/>
                </a:solidFill>
              </a:rPr>
              <a:t>Green Infrastructure: </a:t>
            </a:r>
            <a:r>
              <a:rPr lang="en-US" sz="2400" dirty="0"/>
              <a:t>large construction projects</a:t>
            </a:r>
          </a:p>
          <a:p>
            <a:pPr marL="457200" lvl="1" indent="0">
              <a:lnSpc>
                <a:spcPts val="3380"/>
              </a:lnSpc>
              <a:buNone/>
            </a:pPr>
            <a:r>
              <a:rPr lang="en-US" sz="2400" i="1" dirty="0"/>
              <a:t>Cross-cutting</a:t>
            </a:r>
          </a:p>
          <a:p>
            <a:pPr marL="914400" lvl="1" indent="-457200">
              <a:buFont typeface="+mj-lt"/>
              <a:buAutoNum type="arabicPeriod"/>
            </a:pPr>
            <a:r>
              <a:rPr lang="en-US" sz="2400" dirty="0">
                <a:solidFill>
                  <a:srgbClr val="FF0000"/>
                </a:solidFill>
              </a:rPr>
              <a:t>Carbon pricing (carbon fee and dividend)</a:t>
            </a:r>
          </a:p>
          <a:p>
            <a:pPr marL="914400" lvl="1" indent="-457200">
              <a:buFont typeface="+mj-lt"/>
              <a:buAutoNum type="arabicPeriod"/>
            </a:pPr>
            <a:r>
              <a:rPr lang="en-US" sz="2400" dirty="0">
                <a:solidFill>
                  <a:srgbClr val="FF0000"/>
                </a:solidFill>
              </a:rPr>
              <a:t>Finance</a:t>
            </a:r>
          </a:p>
          <a:p>
            <a:pPr marL="457200" lvl="1" indent="0">
              <a:buNone/>
            </a:pPr>
            <a:endParaRPr lang="en-US" sz="1800" baseline="30000" dirty="0"/>
          </a:p>
          <a:p>
            <a:pPr marL="457200" lvl="1" indent="0">
              <a:buNone/>
            </a:pPr>
            <a:r>
              <a:rPr lang="en-US" sz="1800" baseline="30000" dirty="0"/>
              <a:t>* Requires assurance that electricity will be low or no emitting</a:t>
            </a:r>
            <a:endParaRPr lang="en-US" sz="1800"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2A89C0F5-0188-8742-B034-ADCF23995A9E}"/>
              </a:ext>
            </a:extLst>
          </p:cNvPr>
          <p:cNvSpPr>
            <a:spLocks noGrp="1"/>
          </p:cNvSpPr>
          <p:nvPr>
            <p:ph type="sldNum" sz="quarter" idx="12"/>
          </p:nvPr>
        </p:nvSpPr>
        <p:spPr/>
        <p:txBody>
          <a:bodyPr/>
          <a:lstStyle/>
          <a:p>
            <a:pPr>
              <a:defRPr/>
            </a:pPr>
            <a:fld id="{828B3B48-02FD-9348-AD40-552E49654FD9}" type="slidenum">
              <a:rPr lang="en-US" smtClean="0">
                <a:solidFill>
                  <a:srgbClr val="FFFFFF"/>
                </a:solidFill>
                <a:latin typeface="Arial"/>
              </a:rPr>
              <a:pPr>
                <a:defRPr/>
              </a:pPr>
              <a:t>25</a:t>
            </a:fld>
            <a:endParaRPr lang="en-US">
              <a:solidFill>
                <a:srgbClr val="FFFFFF"/>
              </a:solidFill>
              <a:latin typeface="Arial"/>
            </a:endParaRPr>
          </a:p>
        </p:txBody>
      </p:sp>
    </p:spTree>
    <p:extLst>
      <p:ext uri="{BB962C8B-B14F-4D97-AF65-F5344CB8AC3E}">
        <p14:creationId xmlns:p14="http://schemas.microsoft.com/office/powerpoint/2010/main" val="425124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 name="Slide Number Placeholder 1">
            <a:extLst>
              <a:ext uri="{FF2B5EF4-FFF2-40B4-BE49-F238E27FC236}">
                <a16:creationId xmlns:a16="http://schemas.microsoft.com/office/drawing/2014/main" id="{A40FE007-04DA-494F-A378-F81372F502AA}"/>
              </a:ext>
            </a:extLst>
          </p:cNvPr>
          <p:cNvSpPr>
            <a:spLocks noGrp="1"/>
          </p:cNvSpPr>
          <p:nvPr>
            <p:ph type="sldNum"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200">
                <a:solidFill>
                  <a:schemeClr val="tx1"/>
                </a:solidFill>
                <a:latin typeface="Times New Roman" panose="02020603050405020304" pitchFamily="18" charset="0"/>
              </a:rPr>
              <a:t>Arthur Rosenfeld, Figure </a:t>
            </a:r>
            <a:fld id="{BE0BF7ED-0B4F-054D-A5F1-0716EB756F9D}" type="slidenum">
              <a:rPr lang="en-US" altLang="en-US" sz="1200">
                <a:solidFill>
                  <a:schemeClr val="tx1"/>
                </a:solidFill>
                <a:latin typeface="Times New Roman" panose="02020603050405020304" pitchFamily="18" charset="0"/>
              </a:rPr>
              <a:pPr/>
              <a:t>26</a:t>
            </a:fld>
            <a:endParaRPr lang="en-US" altLang="en-US" sz="1400" i="0">
              <a:solidFill>
                <a:schemeClr val="tx1"/>
              </a:solidFill>
              <a:latin typeface="Times" pitchFamily="2" charset="0"/>
            </a:endParaRPr>
          </a:p>
        </p:txBody>
      </p:sp>
      <p:sp>
        <p:nvSpPr>
          <p:cNvPr id="759810" name="Text Box 2">
            <a:extLst>
              <a:ext uri="{FF2B5EF4-FFF2-40B4-BE49-F238E27FC236}">
                <a16:creationId xmlns:a16="http://schemas.microsoft.com/office/drawing/2014/main" id="{D0C3FD50-C691-324B-B4BA-B6B4E6FBC789}"/>
              </a:ext>
            </a:extLst>
          </p:cNvPr>
          <p:cNvSpPr txBox="1">
            <a:spLocks noChangeArrowheads="1"/>
          </p:cNvSpPr>
          <p:nvPr/>
        </p:nvSpPr>
        <p:spPr bwMode="auto">
          <a:xfrm>
            <a:off x="2743200" y="6400800"/>
            <a:ext cx="3810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a:solidFill>
                  <a:schemeClr val="tx1"/>
                </a:solidFill>
                <a:latin typeface="Helvetica" charset="0"/>
                <a:ea typeface="ＭＳ Ｐゴシック" charset="0"/>
              </a:rPr>
              <a:t>Source: Mike Messenger, CEC</a:t>
            </a:r>
            <a:r>
              <a:rPr lang="en-US" sz="1000">
                <a:solidFill>
                  <a:schemeClr val="tx1"/>
                </a:solidFill>
                <a:latin typeface="Helvetica" charset="0"/>
                <a:ea typeface="ＭＳ Ｐゴシック" charset="0"/>
              </a:rPr>
              <a:t> </a:t>
            </a:r>
            <a:r>
              <a:rPr lang="en-US" sz="1200" b="1">
                <a:solidFill>
                  <a:schemeClr val="tx1"/>
                </a:solidFill>
                <a:latin typeface="Helvetica" charset="0"/>
                <a:ea typeface="ＭＳ Ｐゴシック" charset="0"/>
              </a:rPr>
              <a:t>Staff, April 2003</a:t>
            </a:r>
          </a:p>
        </p:txBody>
      </p:sp>
      <p:sp>
        <p:nvSpPr>
          <p:cNvPr id="24579" name="Line 4">
            <a:extLst>
              <a:ext uri="{FF2B5EF4-FFF2-40B4-BE49-F238E27FC236}">
                <a16:creationId xmlns:a16="http://schemas.microsoft.com/office/drawing/2014/main" id="{23189DA2-16FB-9F42-9E98-39D0661FD2E4}"/>
              </a:ext>
            </a:extLst>
          </p:cNvPr>
          <p:cNvSpPr>
            <a:spLocks noChangeShapeType="1"/>
          </p:cNvSpPr>
          <p:nvPr/>
        </p:nvSpPr>
        <p:spPr bwMode="auto">
          <a:xfrm>
            <a:off x="1103313" y="5214938"/>
            <a:ext cx="74930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0" name="Line 5">
            <a:extLst>
              <a:ext uri="{FF2B5EF4-FFF2-40B4-BE49-F238E27FC236}">
                <a16:creationId xmlns:a16="http://schemas.microsoft.com/office/drawing/2014/main" id="{2CE9C77D-4854-014D-9E65-FC9A02EB09E0}"/>
              </a:ext>
            </a:extLst>
          </p:cNvPr>
          <p:cNvSpPr>
            <a:spLocks noChangeShapeType="1"/>
          </p:cNvSpPr>
          <p:nvPr/>
        </p:nvSpPr>
        <p:spPr bwMode="auto">
          <a:xfrm>
            <a:off x="1103313" y="4637088"/>
            <a:ext cx="74930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Line 6">
            <a:extLst>
              <a:ext uri="{FF2B5EF4-FFF2-40B4-BE49-F238E27FC236}">
                <a16:creationId xmlns:a16="http://schemas.microsoft.com/office/drawing/2014/main" id="{100973E0-E797-E245-9CBE-1E6A64BE6ED4}"/>
              </a:ext>
            </a:extLst>
          </p:cNvPr>
          <p:cNvSpPr>
            <a:spLocks noChangeShapeType="1"/>
          </p:cNvSpPr>
          <p:nvPr/>
        </p:nvSpPr>
        <p:spPr bwMode="auto">
          <a:xfrm>
            <a:off x="1103313" y="4059238"/>
            <a:ext cx="74930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2" name="Line 7">
            <a:extLst>
              <a:ext uri="{FF2B5EF4-FFF2-40B4-BE49-F238E27FC236}">
                <a16:creationId xmlns:a16="http://schemas.microsoft.com/office/drawing/2014/main" id="{7374188B-E723-E04E-B088-557BF4C6A266}"/>
              </a:ext>
            </a:extLst>
          </p:cNvPr>
          <p:cNvSpPr>
            <a:spLocks noChangeShapeType="1"/>
          </p:cNvSpPr>
          <p:nvPr/>
        </p:nvSpPr>
        <p:spPr bwMode="auto">
          <a:xfrm>
            <a:off x="1103313" y="3482975"/>
            <a:ext cx="74930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8">
            <a:extLst>
              <a:ext uri="{FF2B5EF4-FFF2-40B4-BE49-F238E27FC236}">
                <a16:creationId xmlns:a16="http://schemas.microsoft.com/office/drawing/2014/main" id="{943CE9D5-7E53-E84B-9E45-816D42B951AB}"/>
              </a:ext>
            </a:extLst>
          </p:cNvPr>
          <p:cNvSpPr>
            <a:spLocks noChangeShapeType="1"/>
          </p:cNvSpPr>
          <p:nvPr/>
        </p:nvSpPr>
        <p:spPr bwMode="auto">
          <a:xfrm>
            <a:off x="1103313" y="2903538"/>
            <a:ext cx="74930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9">
            <a:extLst>
              <a:ext uri="{FF2B5EF4-FFF2-40B4-BE49-F238E27FC236}">
                <a16:creationId xmlns:a16="http://schemas.microsoft.com/office/drawing/2014/main" id="{E6A54A4B-F760-564F-9CAE-73DCDA20A010}"/>
              </a:ext>
            </a:extLst>
          </p:cNvPr>
          <p:cNvSpPr>
            <a:spLocks noChangeShapeType="1"/>
          </p:cNvSpPr>
          <p:nvPr/>
        </p:nvSpPr>
        <p:spPr bwMode="auto">
          <a:xfrm>
            <a:off x="1103313" y="2325688"/>
            <a:ext cx="74930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10">
            <a:extLst>
              <a:ext uri="{FF2B5EF4-FFF2-40B4-BE49-F238E27FC236}">
                <a16:creationId xmlns:a16="http://schemas.microsoft.com/office/drawing/2014/main" id="{2C442CF9-E6BA-F642-95CD-DA73CF456C80}"/>
              </a:ext>
            </a:extLst>
          </p:cNvPr>
          <p:cNvSpPr>
            <a:spLocks noChangeShapeType="1"/>
          </p:cNvSpPr>
          <p:nvPr/>
        </p:nvSpPr>
        <p:spPr bwMode="auto">
          <a:xfrm>
            <a:off x="1103313" y="1747838"/>
            <a:ext cx="74930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11">
            <a:extLst>
              <a:ext uri="{FF2B5EF4-FFF2-40B4-BE49-F238E27FC236}">
                <a16:creationId xmlns:a16="http://schemas.microsoft.com/office/drawing/2014/main" id="{C441119A-4A1F-B949-BF78-2C254680DB12}"/>
              </a:ext>
            </a:extLst>
          </p:cNvPr>
          <p:cNvSpPr>
            <a:spLocks noChangeShapeType="1"/>
          </p:cNvSpPr>
          <p:nvPr/>
        </p:nvSpPr>
        <p:spPr bwMode="auto">
          <a:xfrm>
            <a:off x="1103313" y="1169988"/>
            <a:ext cx="74930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Freeform 12">
            <a:extLst>
              <a:ext uri="{FF2B5EF4-FFF2-40B4-BE49-F238E27FC236}">
                <a16:creationId xmlns:a16="http://schemas.microsoft.com/office/drawing/2014/main" id="{AE794BB2-9451-0B47-B616-960274C65BCB}"/>
              </a:ext>
            </a:extLst>
          </p:cNvPr>
          <p:cNvSpPr>
            <a:spLocks/>
          </p:cNvSpPr>
          <p:nvPr/>
        </p:nvSpPr>
        <p:spPr bwMode="auto">
          <a:xfrm>
            <a:off x="1103313" y="4657725"/>
            <a:ext cx="7493000" cy="1135063"/>
          </a:xfrm>
          <a:custGeom>
            <a:avLst/>
            <a:gdLst>
              <a:gd name="T0" fmla="*/ 0 w 9440"/>
              <a:gd name="T1" fmla="*/ 1135063 h 1431"/>
              <a:gd name="T2" fmla="*/ 0 w 9440"/>
              <a:gd name="T3" fmla="*/ 1135063 h 1431"/>
              <a:gd name="T4" fmla="*/ 300831 w 9440"/>
              <a:gd name="T5" fmla="*/ 1135063 h 1431"/>
              <a:gd name="T6" fmla="*/ 599281 w 9440"/>
              <a:gd name="T7" fmla="*/ 1135063 h 1431"/>
              <a:gd name="T8" fmla="*/ 899319 w 9440"/>
              <a:gd name="T9" fmla="*/ 1135063 h 1431"/>
              <a:gd name="T10" fmla="*/ 1199356 w 9440"/>
              <a:gd name="T11" fmla="*/ 1133477 h 1431"/>
              <a:gd name="T12" fmla="*/ 1498600 w 9440"/>
              <a:gd name="T13" fmla="*/ 1127131 h 1431"/>
              <a:gd name="T14" fmla="*/ 1798638 w 9440"/>
              <a:gd name="T15" fmla="*/ 1112060 h 1431"/>
              <a:gd name="T16" fmla="*/ 2098675 w 9440"/>
              <a:gd name="T17" fmla="*/ 1089058 h 1431"/>
              <a:gd name="T18" fmla="*/ 2397125 w 9440"/>
              <a:gd name="T19" fmla="*/ 1052571 h 1431"/>
              <a:gd name="T20" fmla="*/ 2697956 w 9440"/>
              <a:gd name="T21" fmla="*/ 1006565 h 1431"/>
              <a:gd name="T22" fmla="*/ 2997994 w 9440"/>
              <a:gd name="T23" fmla="*/ 958180 h 1431"/>
              <a:gd name="T24" fmla="*/ 3296444 w 9440"/>
              <a:gd name="T25" fmla="*/ 906623 h 1431"/>
              <a:gd name="T26" fmla="*/ 3596481 w 9440"/>
              <a:gd name="T27" fmla="*/ 842374 h 1431"/>
              <a:gd name="T28" fmla="*/ 3896519 w 9440"/>
              <a:gd name="T29" fmla="*/ 781298 h 1431"/>
              <a:gd name="T30" fmla="*/ 4197350 w 9440"/>
              <a:gd name="T31" fmla="*/ 720222 h 1431"/>
              <a:gd name="T32" fmla="*/ 4495800 w 9440"/>
              <a:gd name="T33" fmla="*/ 663905 h 1431"/>
              <a:gd name="T34" fmla="*/ 4795838 w 9440"/>
              <a:gd name="T35" fmla="*/ 609174 h 1431"/>
              <a:gd name="T36" fmla="*/ 5095875 w 9440"/>
              <a:gd name="T37" fmla="*/ 547305 h 1431"/>
              <a:gd name="T38" fmla="*/ 5395119 w 9440"/>
              <a:gd name="T39" fmla="*/ 490988 h 1431"/>
              <a:gd name="T40" fmla="*/ 5695156 w 9440"/>
              <a:gd name="T41" fmla="*/ 416428 h 1431"/>
              <a:gd name="T42" fmla="*/ 5995194 w 9440"/>
              <a:gd name="T43" fmla="*/ 347420 h 1431"/>
              <a:gd name="T44" fmla="*/ 6293644 w 9440"/>
              <a:gd name="T45" fmla="*/ 277618 h 1431"/>
              <a:gd name="T46" fmla="*/ 6594475 w 9440"/>
              <a:gd name="T47" fmla="*/ 207024 h 1431"/>
              <a:gd name="T48" fmla="*/ 6894513 w 9440"/>
              <a:gd name="T49" fmla="*/ 138809 h 1431"/>
              <a:gd name="T50" fmla="*/ 7192963 w 9440"/>
              <a:gd name="T51" fmla="*/ 69008 h 1431"/>
              <a:gd name="T52" fmla="*/ 7493000 w 9440"/>
              <a:gd name="T53" fmla="*/ 0 h 1431"/>
              <a:gd name="T54" fmla="*/ 7493000 w 9440"/>
              <a:gd name="T55" fmla="*/ 1135063 h 1431"/>
              <a:gd name="T56" fmla="*/ 7192963 w 9440"/>
              <a:gd name="T57" fmla="*/ 1135063 h 1431"/>
              <a:gd name="T58" fmla="*/ 6894513 w 9440"/>
              <a:gd name="T59" fmla="*/ 1135063 h 1431"/>
              <a:gd name="T60" fmla="*/ 6594475 w 9440"/>
              <a:gd name="T61" fmla="*/ 1135063 h 1431"/>
              <a:gd name="T62" fmla="*/ 6293644 w 9440"/>
              <a:gd name="T63" fmla="*/ 1135063 h 1431"/>
              <a:gd name="T64" fmla="*/ 5995194 w 9440"/>
              <a:gd name="T65" fmla="*/ 1135063 h 1431"/>
              <a:gd name="T66" fmla="*/ 5695156 w 9440"/>
              <a:gd name="T67" fmla="*/ 1135063 h 1431"/>
              <a:gd name="T68" fmla="*/ 5395119 w 9440"/>
              <a:gd name="T69" fmla="*/ 1135063 h 1431"/>
              <a:gd name="T70" fmla="*/ 5095875 w 9440"/>
              <a:gd name="T71" fmla="*/ 1135063 h 1431"/>
              <a:gd name="T72" fmla="*/ 4795838 w 9440"/>
              <a:gd name="T73" fmla="*/ 1135063 h 1431"/>
              <a:gd name="T74" fmla="*/ 4495800 w 9440"/>
              <a:gd name="T75" fmla="*/ 1135063 h 1431"/>
              <a:gd name="T76" fmla="*/ 4197350 w 9440"/>
              <a:gd name="T77" fmla="*/ 1135063 h 1431"/>
              <a:gd name="T78" fmla="*/ 3896519 w 9440"/>
              <a:gd name="T79" fmla="*/ 1135063 h 1431"/>
              <a:gd name="T80" fmla="*/ 3596481 w 9440"/>
              <a:gd name="T81" fmla="*/ 1135063 h 1431"/>
              <a:gd name="T82" fmla="*/ 3296444 w 9440"/>
              <a:gd name="T83" fmla="*/ 1135063 h 1431"/>
              <a:gd name="T84" fmla="*/ 2997994 w 9440"/>
              <a:gd name="T85" fmla="*/ 1135063 h 1431"/>
              <a:gd name="T86" fmla="*/ 2697956 w 9440"/>
              <a:gd name="T87" fmla="*/ 1135063 h 1431"/>
              <a:gd name="T88" fmla="*/ 2397125 w 9440"/>
              <a:gd name="T89" fmla="*/ 1135063 h 1431"/>
              <a:gd name="T90" fmla="*/ 2098675 w 9440"/>
              <a:gd name="T91" fmla="*/ 1135063 h 1431"/>
              <a:gd name="T92" fmla="*/ 1798638 w 9440"/>
              <a:gd name="T93" fmla="*/ 1135063 h 1431"/>
              <a:gd name="T94" fmla="*/ 1498600 w 9440"/>
              <a:gd name="T95" fmla="*/ 1135063 h 1431"/>
              <a:gd name="T96" fmla="*/ 1199356 w 9440"/>
              <a:gd name="T97" fmla="*/ 1135063 h 1431"/>
              <a:gd name="T98" fmla="*/ 899319 w 9440"/>
              <a:gd name="T99" fmla="*/ 1135063 h 1431"/>
              <a:gd name="T100" fmla="*/ 599281 w 9440"/>
              <a:gd name="T101" fmla="*/ 1135063 h 1431"/>
              <a:gd name="T102" fmla="*/ 300831 w 9440"/>
              <a:gd name="T103" fmla="*/ 1135063 h 1431"/>
              <a:gd name="T104" fmla="*/ 0 w 9440"/>
              <a:gd name="T105" fmla="*/ 1135063 h 14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40" h="1431">
                <a:moveTo>
                  <a:pt x="0" y="1431"/>
                </a:moveTo>
                <a:lnTo>
                  <a:pt x="0" y="1431"/>
                </a:lnTo>
                <a:lnTo>
                  <a:pt x="379" y="1431"/>
                </a:lnTo>
                <a:lnTo>
                  <a:pt x="755" y="1431"/>
                </a:lnTo>
                <a:lnTo>
                  <a:pt x="1133" y="1431"/>
                </a:lnTo>
                <a:lnTo>
                  <a:pt x="1511" y="1429"/>
                </a:lnTo>
                <a:lnTo>
                  <a:pt x="1888" y="1421"/>
                </a:lnTo>
                <a:lnTo>
                  <a:pt x="2266" y="1402"/>
                </a:lnTo>
                <a:lnTo>
                  <a:pt x="2644" y="1373"/>
                </a:lnTo>
                <a:lnTo>
                  <a:pt x="3020" y="1327"/>
                </a:lnTo>
                <a:lnTo>
                  <a:pt x="3399" y="1269"/>
                </a:lnTo>
                <a:lnTo>
                  <a:pt x="3777" y="1208"/>
                </a:lnTo>
                <a:lnTo>
                  <a:pt x="4153" y="1143"/>
                </a:lnTo>
                <a:lnTo>
                  <a:pt x="4531" y="1062"/>
                </a:lnTo>
                <a:lnTo>
                  <a:pt x="4909" y="985"/>
                </a:lnTo>
                <a:lnTo>
                  <a:pt x="5288" y="908"/>
                </a:lnTo>
                <a:lnTo>
                  <a:pt x="5664" y="837"/>
                </a:lnTo>
                <a:lnTo>
                  <a:pt x="6042" y="768"/>
                </a:lnTo>
                <a:lnTo>
                  <a:pt x="6420" y="690"/>
                </a:lnTo>
                <a:lnTo>
                  <a:pt x="6797" y="619"/>
                </a:lnTo>
                <a:lnTo>
                  <a:pt x="7175" y="525"/>
                </a:lnTo>
                <a:lnTo>
                  <a:pt x="7553" y="438"/>
                </a:lnTo>
                <a:lnTo>
                  <a:pt x="7929" y="350"/>
                </a:lnTo>
                <a:lnTo>
                  <a:pt x="8308" y="261"/>
                </a:lnTo>
                <a:lnTo>
                  <a:pt x="8686" y="175"/>
                </a:lnTo>
                <a:lnTo>
                  <a:pt x="9062" y="87"/>
                </a:lnTo>
                <a:lnTo>
                  <a:pt x="9440" y="0"/>
                </a:lnTo>
                <a:lnTo>
                  <a:pt x="9440" y="1431"/>
                </a:lnTo>
                <a:lnTo>
                  <a:pt x="9062" y="1431"/>
                </a:lnTo>
                <a:lnTo>
                  <a:pt x="8686" y="1431"/>
                </a:lnTo>
                <a:lnTo>
                  <a:pt x="8308" y="1431"/>
                </a:lnTo>
                <a:lnTo>
                  <a:pt x="7929" y="1431"/>
                </a:lnTo>
                <a:lnTo>
                  <a:pt x="7553" y="1431"/>
                </a:lnTo>
                <a:lnTo>
                  <a:pt x="7175" y="1431"/>
                </a:lnTo>
                <a:lnTo>
                  <a:pt x="6797" y="1431"/>
                </a:lnTo>
                <a:lnTo>
                  <a:pt x="6420" y="1431"/>
                </a:lnTo>
                <a:lnTo>
                  <a:pt x="6042" y="1431"/>
                </a:lnTo>
                <a:lnTo>
                  <a:pt x="5664" y="1431"/>
                </a:lnTo>
                <a:lnTo>
                  <a:pt x="5288" y="1431"/>
                </a:lnTo>
                <a:lnTo>
                  <a:pt x="4909" y="1431"/>
                </a:lnTo>
                <a:lnTo>
                  <a:pt x="4531" y="1431"/>
                </a:lnTo>
                <a:lnTo>
                  <a:pt x="4153" y="1431"/>
                </a:lnTo>
                <a:lnTo>
                  <a:pt x="3777" y="1431"/>
                </a:lnTo>
                <a:lnTo>
                  <a:pt x="3399" y="1431"/>
                </a:lnTo>
                <a:lnTo>
                  <a:pt x="3020" y="1431"/>
                </a:lnTo>
                <a:lnTo>
                  <a:pt x="2644" y="1431"/>
                </a:lnTo>
                <a:lnTo>
                  <a:pt x="2266" y="1431"/>
                </a:lnTo>
                <a:lnTo>
                  <a:pt x="1888" y="1431"/>
                </a:lnTo>
                <a:lnTo>
                  <a:pt x="1511" y="1431"/>
                </a:lnTo>
                <a:lnTo>
                  <a:pt x="1133" y="1431"/>
                </a:lnTo>
                <a:lnTo>
                  <a:pt x="755" y="1431"/>
                </a:lnTo>
                <a:lnTo>
                  <a:pt x="379" y="1431"/>
                </a:lnTo>
                <a:lnTo>
                  <a:pt x="0" y="1431"/>
                </a:lnTo>
                <a:close/>
              </a:path>
            </a:pathLst>
          </a:custGeom>
          <a:solidFill>
            <a:srgbClr val="99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8" name="Freeform 13">
            <a:extLst>
              <a:ext uri="{FF2B5EF4-FFF2-40B4-BE49-F238E27FC236}">
                <a16:creationId xmlns:a16="http://schemas.microsoft.com/office/drawing/2014/main" id="{BEE99785-5675-B041-AE11-14316EE9379F}"/>
              </a:ext>
            </a:extLst>
          </p:cNvPr>
          <p:cNvSpPr>
            <a:spLocks/>
          </p:cNvSpPr>
          <p:nvPr/>
        </p:nvSpPr>
        <p:spPr bwMode="auto">
          <a:xfrm>
            <a:off x="1103313" y="3752850"/>
            <a:ext cx="7493000" cy="2039938"/>
          </a:xfrm>
          <a:custGeom>
            <a:avLst/>
            <a:gdLst>
              <a:gd name="T0" fmla="*/ 0 w 9440"/>
              <a:gd name="T1" fmla="*/ 2039938 h 2569"/>
              <a:gd name="T2" fmla="*/ 0 w 9440"/>
              <a:gd name="T3" fmla="*/ 2033586 h 2569"/>
              <a:gd name="T4" fmla="*/ 300831 w 9440"/>
              <a:gd name="T5" fmla="*/ 2023263 h 2569"/>
              <a:gd name="T6" fmla="*/ 599281 w 9440"/>
              <a:gd name="T7" fmla="*/ 2008970 h 2569"/>
              <a:gd name="T8" fmla="*/ 899319 w 9440"/>
              <a:gd name="T9" fmla="*/ 1966885 h 2569"/>
              <a:gd name="T10" fmla="*/ 1199356 w 9440"/>
              <a:gd name="T11" fmla="*/ 1917653 h 2569"/>
              <a:gd name="T12" fmla="*/ 1498600 w 9440"/>
              <a:gd name="T13" fmla="*/ 1890655 h 2569"/>
              <a:gd name="T14" fmla="*/ 1798638 w 9440"/>
              <a:gd name="T15" fmla="*/ 1859687 h 2569"/>
              <a:gd name="T16" fmla="*/ 2098675 w 9440"/>
              <a:gd name="T17" fmla="*/ 1831100 h 2569"/>
              <a:gd name="T18" fmla="*/ 2397125 w 9440"/>
              <a:gd name="T19" fmla="*/ 1781869 h 2569"/>
              <a:gd name="T20" fmla="*/ 2697956 w 9440"/>
              <a:gd name="T21" fmla="*/ 1695316 h 2569"/>
              <a:gd name="T22" fmla="*/ 2997994 w 9440"/>
              <a:gd name="T23" fmla="*/ 1605588 h 2569"/>
              <a:gd name="T24" fmla="*/ 3296444 w 9440"/>
              <a:gd name="T25" fmla="*/ 1515065 h 2569"/>
              <a:gd name="T26" fmla="*/ 3596481 w 9440"/>
              <a:gd name="T27" fmla="*/ 1408661 h 2569"/>
              <a:gd name="T28" fmla="*/ 3896519 w 9440"/>
              <a:gd name="T29" fmla="*/ 1292728 h 2569"/>
              <a:gd name="T30" fmla="*/ 4197350 w 9440"/>
              <a:gd name="T31" fmla="*/ 1183148 h 2569"/>
              <a:gd name="T32" fmla="*/ 4495800 w 9440"/>
              <a:gd name="T33" fmla="*/ 1092625 h 2569"/>
              <a:gd name="T34" fmla="*/ 4795838 w 9440"/>
              <a:gd name="T35" fmla="*/ 1010837 h 2569"/>
              <a:gd name="T36" fmla="*/ 5095875 w 9440"/>
              <a:gd name="T37" fmla="*/ 911580 h 2569"/>
              <a:gd name="T38" fmla="*/ 5395119 w 9440"/>
              <a:gd name="T39" fmla="*/ 835350 h 2569"/>
              <a:gd name="T40" fmla="*/ 5695156 w 9440"/>
              <a:gd name="T41" fmla="*/ 714653 h 2569"/>
              <a:gd name="T42" fmla="*/ 5995194 w 9440"/>
              <a:gd name="T43" fmla="*/ 596338 h 2569"/>
              <a:gd name="T44" fmla="*/ 6293644 w 9440"/>
              <a:gd name="T45" fmla="*/ 484376 h 2569"/>
              <a:gd name="T46" fmla="*/ 6594475 w 9440"/>
              <a:gd name="T47" fmla="*/ 364473 h 2569"/>
              <a:gd name="T48" fmla="*/ 6894513 w 9440"/>
              <a:gd name="T49" fmla="*/ 243776 h 2569"/>
              <a:gd name="T50" fmla="*/ 7192963 w 9440"/>
              <a:gd name="T51" fmla="*/ 123079 h 2569"/>
              <a:gd name="T52" fmla="*/ 7493000 w 9440"/>
              <a:gd name="T53" fmla="*/ 0 h 2569"/>
              <a:gd name="T54" fmla="*/ 7493000 w 9440"/>
              <a:gd name="T55" fmla="*/ 903639 h 2569"/>
              <a:gd name="T56" fmla="*/ 7192963 w 9440"/>
              <a:gd name="T57" fmla="*/ 972722 h 2569"/>
              <a:gd name="T58" fmla="*/ 6894513 w 9440"/>
              <a:gd name="T59" fmla="*/ 1042600 h 2569"/>
              <a:gd name="T60" fmla="*/ 6594475 w 9440"/>
              <a:gd name="T61" fmla="*/ 1110889 h 2569"/>
              <a:gd name="T62" fmla="*/ 6293644 w 9440"/>
              <a:gd name="T63" fmla="*/ 1181560 h 2569"/>
              <a:gd name="T64" fmla="*/ 5995194 w 9440"/>
              <a:gd name="T65" fmla="*/ 1251437 h 2569"/>
              <a:gd name="T66" fmla="*/ 5695156 w 9440"/>
              <a:gd name="T67" fmla="*/ 1320520 h 2569"/>
              <a:gd name="T68" fmla="*/ 5395119 w 9440"/>
              <a:gd name="T69" fmla="*/ 1395162 h 2569"/>
              <a:gd name="T70" fmla="*/ 5095875 w 9440"/>
              <a:gd name="T71" fmla="*/ 1451540 h 2569"/>
              <a:gd name="T72" fmla="*/ 4795838 w 9440"/>
              <a:gd name="T73" fmla="*/ 1513477 h 2569"/>
              <a:gd name="T74" fmla="*/ 4495800 w 9440"/>
              <a:gd name="T75" fmla="*/ 1568267 h 2569"/>
              <a:gd name="T76" fmla="*/ 4197350 w 9440"/>
              <a:gd name="T77" fmla="*/ 1624645 h 2569"/>
              <a:gd name="T78" fmla="*/ 3896519 w 9440"/>
              <a:gd name="T79" fmla="*/ 1685788 h 2569"/>
              <a:gd name="T80" fmla="*/ 3596481 w 9440"/>
              <a:gd name="T81" fmla="*/ 1746930 h 2569"/>
              <a:gd name="T82" fmla="*/ 3296444 w 9440"/>
              <a:gd name="T83" fmla="*/ 1811249 h 2569"/>
              <a:gd name="T84" fmla="*/ 2997994 w 9440"/>
              <a:gd name="T85" fmla="*/ 1862863 h 2569"/>
              <a:gd name="T86" fmla="*/ 2697956 w 9440"/>
              <a:gd name="T87" fmla="*/ 1911300 h 2569"/>
              <a:gd name="T88" fmla="*/ 2397125 w 9440"/>
              <a:gd name="T89" fmla="*/ 1957356 h 2569"/>
              <a:gd name="T90" fmla="*/ 2098675 w 9440"/>
              <a:gd name="T91" fmla="*/ 1993883 h 2569"/>
              <a:gd name="T92" fmla="*/ 1798638 w 9440"/>
              <a:gd name="T93" fmla="*/ 2016910 h 2569"/>
              <a:gd name="T94" fmla="*/ 1498600 w 9440"/>
              <a:gd name="T95" fmla="*/ 2031997 h 2569"/>
              <a:gd name="T96" fmla="*/ 1199356 w 9440"/>
              <a:gd name="T97" fmla="*/ 2038350 h 2569"/>
              <a:gd name="T98" fmla="*/ 899319 w 9440"/>
              <a:gd name="T99" fmla="*/ 2039938 h 2569"/>
              <a:gd name="T100" fmla="*/ 599281 w 9440"/>
              <a:gd name="T101" fmla="*/ 2039938 h 2569"/>
              <a:gd name="T102" fmla="*/ 300831 w 9440"/>
              <a:gd name="T103" fmla="*/ 2039938 h 2569"/>
              <a:gd name="T104" fmla="*/ 0 w 9440"/>
              <a:gd name="T105" fmla="*/ 2039938 h 25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40" h="2569">
                <a:moveTo>
                  <a:pt x="0" y="2569"/>
                </a:moveTo>
                <a:lnTo>
                  <a:pt x="0" y="2561"/>
                </a:lnTo>
                <a:lnTo>
                  <a:pt x="379" y="2548"/>
                </a:lnTo>
                <a:lnTo>
                  <a:pt x="755" y="2530"/>
                </a:lnTo>
                <a:lnTo>
                  <a:pt x="1133" y="2477"/>
                </a:lnTo>
                <a:lnTo>
                  <a:pt x="1511" y="2415"/>
                </a:lnTo>
                <a:lnTo>
                  <a:pt x="1888" y="2381"/>
                </a:lnTo>
                <a:lnTo>
                  <a:pt x="2266" y="2342"/>
                </a:lnTo>
                <a:lnTo>
                  <a:pt x="2644" y="2306"/>
                </a:lnTo>
                <a:lnTo>
                  <a:pt x="3020" y="2244"/>
                </a:lnTo>
                <a:lnTo>
                  <a:pt x="3399" y="2135"/>
                </a:lnTo>
                <a:lnTo>
                  <a:pt x="3777" y="2022"/>
                </a:lnTo>
                <a:lnTo>
                  <a:pt x="4153" y="1908"/>
                </a:lnTo>
                <a:lnTo>
                  <a:pt x="4531" y="1774"/>
                </a:lnTo>
                <a:lnTo>
                  <a:pt x="4909" y="1628"/>
                </a:lnTo>
                <a:lnTo>
                  <a:pt x="5288" y="1490"/>
                </a:lnTo>
                <a:lnTo>
                  <a:pt x="5664" y="1376"/>
                </a:lnTo>
                <a:lnTo>
                  <a:pt x="6042" y="1273"/>
                </a:lnTo>
                <a:lnTo>
                  <a:pt x="6420" y="1148"/>
                </a:lnTo>
                <a:lnTo>
                  <a:pt x="6797" y="1052"/>
                </a:lnTo>
                <a:lnTo>
                  <a:pt x="7175" y="900"/>
                </a:lnTo>
                <a:lnTo>
                  <a:pt x="7553" y="751"/>
                </a:lnTo>
                <a:lnTo>
                  <a:pt x="7929" y="610"/>
                </a:lnTo>
                <a:lnTo>
                  <a:pt x="8308" y="459"/>
                </a:lnTo>
                <a:lnTo>
                  <a:pt x="8686" y="307"/>
                </a:lnTo>
                <a:lnTo>
                  <a:pt x="9062" y="155"/>
                </a:lnTo>
                <a:lnTo>
                  <a:pt x="9440" y="0"/>
                </a:lnTo>
                <a:lnTo>
                  <a:pt x="9440" y="1138"/>
                </a:lnTo>
                <a:lnTo>
                  <a:pt x="9062" y="1225"/>
                </a:lnTo>
                <a:lnTo>
                  <a:pt x="8686" y="1313"/>
                </a:lnTo>
                <a:lnTo>
                  <a:pt x="8308" y="1399"/>
                </a:lnTo>
                <a:lnTo>
                  <a:pt x="7929" y="1488"/>
                </a:lnTo>
                <a:lnTo>
                  <a:pt x="7553" y="1576"/>
                </a:lnTo>
                <a:lnTo>
                  <a:pt x="7175" y="1663"/>
                </a:lnTo>
                <a:lnTo>
                  <a:pt x="6797" y="1757"/>
                </a:lnTo>
                <a:lnTo>
                  <a:pt x="6420" y="1828"/>
                </a:lnTo>
                <a:lnTo>
                  <a:pt x="6042" y="1906"/>
                </a:lnTo>
                <a:lnTo>
                  <a:pt x="5664" y="1975"/>
                </a:lnTo>
                <a:lnTo>
                  <a:pt x="5288" y="2046"/>
                </a:lnTo>
                <a:lnTo>
                  <a:pt x="4909" y="2123"/>
                </a:lnTo>
                <a:lnTo>
                  <a:pt x="4531" y="2200"/>
                </a:lnTo>
                <a:lnTo>
                  <a:pt x="4153" y="2281"/>
                </a:lnTo>
                <a:lnTo>
                  <a:pt x="3777" y="2346"/>
                </a:lnTo>
                <a:lnTo>
                  <a:pt x="3399" y="2407"/>
                </a:lnTo>
                <a:lnTo>
                  <a:pt x="3020" y="2465"/>
                </a:lnTo>
                <a:lnTo>
                  <a:pt x="2644" y="2511"/>
                </a:lnTo>
                <a:lnTo>
                  <a:pt x="2266" y="2540"/>
                </a:lnTo>
                <a:lnTo>
                  <a:pt x="1888" y="2559"/>
                </a:lnTo>
                <a:lnTo>
                  <a:pt x="1511" y="2567"/>
                </a:lnTo>
                <a:lnTo>
                  <a:pt x="1133" y="2569"/>
                </a:lnTo>
                <a:lnTo>
                  <a:pt x="755" y="2569"/>
                </a:lnTo>
                <a:lnTo>
                  <a:pt x="379" y="2569"/>
                </a:lnTo>
                <a:lnTo>
                  <a:pt x="0" y="256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9" name="Freeform 14">
            <a:extLst>
              <a:ext uri="{FF2B5EF4-FFF2-40B4-BE49-F238E27FC236}">
                <a16:creationId xmlns:a16="http://schemas.microsoft.com/office/drawing/2014/main" id="{EB66384D-CDB2-DD49-A642-764FCC9C5618}"/>
              </a:ext>
            </a:extLst>
          </p:cNvPr>
          <p:cNvSpPr>
            <a:spLocks/>
          </p:cNvSpPr>
          <p:nvPr/>
        </p:nvSpPr>
        <p:spPr bwMode="auto">
          <a:xfrm>
            <a:off x="1103313" y="1817688"/>
            <a:ext cx="7493000" cy="3968750"/>
          </a:xfrm>
          <a:custGeom>
            <a:avLst/>
            <a:gdLst>
              <a:gd name="T0" fmla="*/ 0 w 9440"/>
              <a:gd name="T1" fmla="*/ 3968750 h 4999"/>
              <a:gd name="T2" fmla="*/ 0 w 9440"/>
              <a:gd name="T3" fmla="*/ 3968750 h 4999"/>
              <a:gd name="T4" fmla="*/ 300831 w 9440"/>
              <a:gd name="T5" fmla="*/ 3944139 h 4999"/>
              <a:gd name="T6" fmla="*/ 599281 w 9440"/>
              <a:gd name="T7" fmla="*/ 3869511 h 4999"/>
              <a:gd name="T8" fmla="*/ 899319 w 9440"/>
              <a:gd name="T9" fmla="*/ 3740104 h 4999"/>
              <a:gd name="T10" fmla="*/ 1199356 w 9440"/>
              <a:gd name="T11" fmla="*/ 3575765 h 4999"/>
              <a:gd name="T12" fmla="*/ 1498600 w 9440"/>
              <a:gd name="T13" fmla="*/ 3398723 h 4999"/>
              <a:gd name="T14" fmla="*/ 1798638 w 9440"/>
              <a:gd name="T15" fmla="*/ 3185162 h 4999"/>
              <a:gd name="T16" fmla="*/ 2098675 w 9440"/>
              <a:gd name="T17" fmla="*/ 2971601 h 4999"/>
              <a:gd name="T18" fmla="*/ 2397125 w 9440"/>
              <a:gd name="T19" fmla="*/ 2735810 h 4999"/>
              <a:gd name="T20" fmla="*/ 2697956 w 9440"/>
              <a:gd name="T21" fmla="*/ 2457148 h 4999"/>
              <a:gd name="T22" fmla="*/ 2997994 w 9440"/>
              <a:gd name="T23" fmla="*/ 2197540 h 4999"/>
              <a:gd name="T24" fmla="*/ 3296444 w 9440"/>
              <a:gd name="T25" fmla="*/ 1980009 h 4999"/>
              <a:gd name="T26" fmla="*/ 3596481 w 9440"/>
              <a:gd name="T27" fmla="*/ 1841074 h 4999"/>
              <a:gd name="T28" fmla="*/ 3896519 w 9440"/>
              <a:gd name="T29" fmla="*/ 1723576 h 4999"/>
              <a:gd name="T30" fmla="*/ 4197350 w 9440"/>
              <a:gd name="T31" fmla="*/ 1618780 h 4999"/>
              <a:gd name="T32" fmla="*/ 4495800 w 9440"/>
              <a:gd name="T33" fmla="*/ 1516366 h 4999"/>
              <a:gd name="T34" fmla="*/ 4795838 w 9440"/>
              <a:gd name="T35" fmla="*/ 1370287 h 4999"/>
              <a:gd name="T36" fmla="*/ 5095875 w 9440"/>
              <a:gd name="T37" fmla="*/ 1194833 h 4999"/>
              <a:gd name="T38" fmla="*/ 5395119 w 9440"/>
              <a:gd name="T39" fmla="*/ 1025730 h 4999"/>
              <a:gd name="T40" fmla="*/ 5695156 w 9440"/>
              <a:gd name="T41" fmla="*/ 801848 h 4999"/>
              <a:gd name="T42" fmla="*/ 5995194 w 9440"/>
              <a:gd name="T43" fmla="*/ 662914 h 4999"/>
              <a:gd name="T44" fmla="*/ 6293644 w 9440"/>
              <a:gd name="T45" fmla="*/ 515247 h 4999"/>
              <a:gd name="T46" fmla="*/ 6594475 w 9440"/>
              <a:gd name="T47" fmla="*/ 374725 h 4999"/>
              <a:gd name="T48" fmla="*/ 6894513 w 9440"/>
              <a:gd name="T49" fmla="*/ 250081 h 4999"/>
              <a:gd name="T50" fmla="*/ 7192963 w 9440"/>
              <a:gd name="T51" fmla="*/ 139728 h 4999"/>
              <a:gd name="T52" fmla="*/ 7493000 w 9440"/>
              <a:gd name="T53" fmla="*/ 0 h 4999"/>
              <a:gd name="T54" fmla="*/ 7493000 w 9440"/>
              <a:gd name="T55" fmla="*/ 1935550 h 4999"/>
              <a:gd name="T56" fmla="*/ 7192963 w 9440"/>
              <a:gd name="T57" fmla="*/ 2058605 h 4999"/>
              <a:gd name="T58" fmla="*/ 6894513 w 9440"/>
              <a:gd name="T59" fmla="*/ 2179280 h 4999"/>
              <a:gd name="T60" fmla="*/ 6594475 w 9440"/>
              <a:gd name="T61" fmla="*/ 2299954 h 4999"/>
              <a:gd name="T62" fmla="*/ 6293644 w 9440"/>
              <a:gd name="T63" fmla="*/ 2419834 h 4999"/>
              <a:gd name="T64" fmla="*/ 5995194 w 9440"/>
              <a:gd name="T65" fmla="*/ 2531775 h 4999"/>
              <a:gd name="T66" fmla="*/ 5695156 w 9440"/>
              <a:gd name="T67" fmla="*/ 2650068 h 4999"/>
              <a:gd name="T68" fmla="*/ 5395119 w 9440"/>
              <a:gd name="T69" fmla="*/ 2770742 h 4999"/>
              <a:gd name="T70" fmla="*/ 5095875 w 9440"/>
              <a:gd name="T71" fmla="*/ 2846957 h 4999"/>
              <a:gd name="T72" fmla="*/ 4795838 w 9440"/>
              <a:gd name="T73" fmla="*/ 2946195 h 4999"/>
              <a:gd name="T74" fmla="*/ 4495800 w 9440"/>
              <a:gd name="T75" fmla="*/ 3027968 h 4999"/>
              <a:gd name="T76" fmla="*/ 4197350 w 9440"/>
              <a:gd name="T77" fmla="*/ 3118474 h 4999"/>
              <a:gd name="T78" fmla="*/ 3896519 w 9440"/>
              <a:gd name="T79" fmla="*/ 3228033 h 4999"/>
              <a:gd name="T80" fmla="*/ 3596481 w 9440"/>
              <a:gd name="T81" fmla="*/ 3343944 h 4999"/>
              <a:gd name="T82" fmla="*/ 3296444 w 9440"/>
              <a:gd name="T83" fmla="*/ 3450328 h 4999"/>
              <a:gd name="T84" fmla="*/ 2997994 w 9440"/>
              <a:gd name="T85" fmla="*/ 3540833 h 4999"/>
              <a:gd name="T86" fmla="*/ 2697956 w 9440"/>
              <a:gd name="T87" fmla="*/ 3630545 h 4999"/>
              <a:gd name="T88" fmla="*/ 2397125 w 9440"/>
              <a:gd name="T89" fmla="*/ 3717081 h 4999"/>
              <a:gd name="T90" fmla="*/ 2098675 w 9440"/>
              <a:gd name="T91" fmla="*/ 3766303 h 4999"/>
              <a:gd name="T92" fmla="*/ 1798638 w 9440"/>
              <a:gd name="T93" fmla="*/ 3794884 h 4999"/>
              <a:gd name="T94" fmla="*/ 1498600 w 9440"/>
              <a:gd name="T95" fmla="*/ 3825846 h 4999"/>
              <a:gd name="T96" fmla="*/ 1199356 w 9440"/>
              <a:gd name="T97" fmla="*/ 3852839 h 4999"/>
              <a:gd name="T98" fmla="*/ 899319 w 9440"/>
              <a:gd name="T99" fmla="*/ 3902062 h 4999"/>
              <a:gd name="T100" fmla="*/ 599281 w 9440"/>
              <a:gd name="T101" fmla="*/ 3944139 h 4999"/>
              <a:gd name="T102" fmla="*/ 300831 w 9440"/>
              <a:gd name="T103" fmla="*/ 3958429 h 4999"/>
              <a:gd name="T104" fmla="*/ 0 w 9440"/>
              <a:gd name="T105" fmla="*/ 3968750 h 49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40" h="4999">
                <a:moveTo>
                  <a:pt x="0" y="4999"/>
                </a:moveTo>
                <a:lnTo>
                  <a:pt x="0" y="4999"/>
                </a:lnTo>
                <a:lnTo>
                  <a:pt x="379" y="4968"/>
                </a:lnTo>
                <a:lnTo>
                  <a:pt x="755" y="4874"/>
                </a:lnTo>
                <a:lnTo>
                  <a:pt x="1133" y="4711"/>
                </a:lnTo>
                <a:lnTo>
                  <a:pt x="1511" y="4504"/>
                </a:lnTo>
                <a:lnTo>
                  <a:pt x="1888" y="4281"/>
                </a:lnTo>
                <a:lnTo>
                  <a:pt x="2266" y="4012"/>
                </a:lnTo>
                <a:lnTo>
                  <a:pt x="2644" y="3743"/>
                </a:lnTo>
                <a:lnTo>
                  <a:pt x="3020" y="3446"/>
                </a:lnTo>
                <a:lnTo>
                  <a:pt x="3399" y="3095"/>
                </a:lnTo>
                <a:lnTo>
                  <a:pt x="3777" y="2768"/>
                </a:lnTo>
                <a:lnTo>
                  <a:pt x="4153" y="2494"/>
                </a:lnTo>
                <a:lnTo>
                  <a:pt x="4531" y="2319"/>
                </a:lnTo>
                <a:lnTo>
                  <a:pt x="4909" y="2171"/>
                </a:lnTo>
                <a:lnTo>
                  <a:pt x="5288" y="2039"/>
                </a:lnTo>
                <a:lnTo>
                  <a:pt x="5664" y="1910"/>
                </a:lnTo>
                <a:lnTo>
                  <a:pt x="6042" y="1726"/>
                </a:lnTo>
                <a:lnTo>
                  <a:pt x="6420" y="1505"/>
                </a:lnTo>
                <a:lnTo>
                  <a:pt x="6797" y="1292"/>
                </a:lnTo>
                <a:lnTo>
                  <a:pt x="7175" y="1010"/>
                </a:lnTo>
                <a:lnTo>
                  <a:pt x="7553" y="835"/>
                </a:lnTo>
                <a:lnTo>
                  <a:pt x="7929" y="649"/>
                </a:lnTo>
                <a:lnTo>
                  <a:pt x="8308" y="472"/>
                </a:lnTo>
                <a:lnTo>
                  <a:pt x="8686" y="315"/>
                </a:lnTo>
                <a:lnTo>
                  <a:pt x="9062" y="176"/>
                </a:lnTo>
                <a:lnTo>
                  <a:pt x="9440" y="0"/>
                </a:lnTo>
                <a:lnTo>
                  <a:pt x="9440" y="2438"/>
                </a:lnTo>
                <a:lnTo>
                  <a:pt x="9062" y="2593"/>
                </a:lnTo>
                <a:lnTo>
                  <a:pt x="8686" y="2745"/>
                </a:lnTo>
                <a:lnTo>
                  <a:pt x="8308" y="2897"/>
                </a:lnTo>
                <a:lnTo>
                  <a:pt x="7929" y="3048"/>
                </a:lnTo>
                <a:lnTo>
                  <a:pt x="7553" y="3189"/>
                </a:lnTo>
                <a:lnTo>
                  <a:pt x="7175" y="3338"/>
                </a:lnTo>
                <a:lnTo>
                  <a:pt x="6797" y="3490"/>
                </a:lnTo>
                <a:lnTo>
                  <a:pt x="6420" y="3586"/>
                </a:lnTo>
                <a:lnTo>
                  <a:pt x="6042" y="3711"/>
                </a:lnTo>
                <a:lnTo>
                  <a:pt x="5664" y="3814"/>
                </a:lnTo>
                <a:lnTo>
                  <a:pt x="5288" y="3928"/>
                </a:lnTo>
                <a:lnTo>
                  <a:pt x="4909" y="4066"/>
                </a:lnTo>
                <a:lnTo>
                  <a:pt x="4531" y="4212"/>
                </a:lnTo>
                <a:lnTo>
                  <a:pt x="4153" y="4346"/>
                </a:lnTo>
                <a:lnTo>
                  <a:pt x="3777" y="4460"/>
                </a:lnTo>
                <a:lnTo>
                  <a:pt x="3399" y="4573"/>
                </a:lnTo>
                <a:lnTo>
                  <a:pt x="3020" y="4682"/>
                </a:lnTo>
                <a:lnTo>
                  <a:pt x="2644" y="4744"/>
                </a:lnTo>
                <a:lnTo>
                  <a:pt x="2266" y="4780"/>
                </a:lnTo>
                <a:lnTo>
                  <a:pt x="1888" y="4819"/>
                </a:lnTo>
                <a:lnTo>
                  <a:pt x="1511" y="4853"/>
                </a:lnTo>
                <a:lnTo>
                  <a:pt x="1133" y="4915"/>
                </a:lnTo>
                <a:lnTo>
                  <a:pt x="755" y="4968"/>
                </a:lnTo>
                <a:lnTo>
                  <a:pt x="379" y="4986"/>
                </a:lnTo>
                <a:lnTo>
                  <a:pt x="0" y="4999"/>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0" name="Freeform 15">
            <a:extLst>
              <a:ext uri="{FF2B5EF4-FFF2-40B4-BE49-F238E27FC236}">
                <a16:creationId xmlns:a16="http://schemas.microsoft.com/office/drawing/2014/main" id="{35E8BA76-2E09-F94D-8A35-B662590D2E39}"/>
              </a:ext>
            </a:extLst>
          </p:cNvPr>
          <p:cNvSpPr>
            <a:spLocks/>
          </p:cNvSpPr>
          <p:nvPr/>
        </p:nvSpPr>
        <p:spPr bwMode="auto">
          <a:xfrm>
            <a:off x="1103313" y="4657725"/>
            <a:ext cx="7493000" cy="1135063"/>
          </a:xfrm>
          <a:custGeom>
            <a:avLst/>
            <a:gdLst>
              <a:gd name="T0" fmla="*/ 0 w 9440"/>
              <a:gd name="T1" fmla="*/ 1135063 h 1431"/>
              <a:gd name="T2" fmla="*/ 0 w 9440"/>
              <a:gd name="T3" fmla="*/ 1135063 h 1431"/>
              <a:gd name="T4" fmla="*/ 300831 w 9440"/>
              <a:gd name="T5" fmla="*/ 1135063 h 1431"/>
              <a:gd name="T6" fmla="*/ 599281 w 9440"/>
              <a:gd name="T7" fmla="*/ 1135063 h 1431"/>
              <a:gd name="T8" fmla="*/ 899319 w 9440"/>
              <a:gd name="T9" fmla="*/ 1135063 h 1431"/>
              <a:gd name="T10" fmla="*/ 1199356 w 9440"/>
              <a:gd name="T11" fmla="*/ 1133477 h 1431"/>
              <a:gd name="T12" fmla="*/ 1498600 w 9440"/>
              <a:gd name="T13" fmla="*/ 1127131 h 1431"/>
              <a:gd name="T14" fmla="*/ 1798638 w 9440"/>
              <a:gd name="T15" fmla="*/ 1112060 h 1431"/>
              <a:gd name="T16" fmla="*/ 2098675 w 9440"/>
              <a:gd name="T17" fmla="*/ 1089058 h 1431"/>
              <a:gd name="T18" fmla="*/ 2397125 w 9440"/>
              <a:gd name="T19" fmla="*/ 1052571 h 1431"/>
              <a:gd name="T20" fmla="*/ 2697956 w 9440"/>
              <a:gd name="T21" fmla="*/ 1006565 h 1431"/>
              <a:gd name="T22" fmla="*/ 2997994 w 9440"/>
              <a:gd name="T23" fmla="*/ 958180 h 1431"/>
              <a:gd name="T24" fmla="*/ 3296444 w 9440"/>
              <a:gd name="T25" fmla="*/ 906623 h 1431"/>
              <a:gd name="T26" fmla="*/ 3596481 w 9440"/>
              <a:gd name="T27" fmla="*/ 842374 h 1431"/>
              <a:gd name="T28" fmla="*/ 3896519 w 9440"/>
              <a:gd name="T29" fmla="*/ 781298 h 1431"/>
              <a:gd name="T30" fmla="*/ 4197350 w 9440"/>
              <a:gd name="T31" fmla="*/ 720222 h 1431"/>
              <a:gd name="T32" fmla="*/ 4495800 w 9440"/>
              <a:gd name="T33" fmla="*/ 663905 h 1431"/>
              <a:gd name="T34" fmla="*/ 4795838 w 9440"/>
              <a:gd name="T35" fmla="*/ 609174 h 1431"/>
              <a:gd name="T36" fmla="*/ 5095875 w 9440"/>
              <a:gd name="T37" fmla="*/ 547305 h 1431"/>
              <a:gd name="T38" fmla="*/ 5395119 w 9440"/>
              <a:gd name="T39" fmla="*/ 490988 h 1431"/>
              <a:gd name="T40" fmla="*/ 5695156 w 9440"/>
              <a:gd name="T41" fmla="*/ 416428 h 1431"/>
              <a:gd name="T42" fmla="*/ 5995194 w 9440"/>
              <a:gd name="T43" fmla="*/ 347420 h 1431"/>
              <a:gd name="T44" fmla="*/ 6293644 w 9440"/>
              <a:gd name="T45" fmla="*/ 277618 h 1431"/>
              <a:gd name="T46" fmla="*/ 6594475 w 9440"/>
              <a:gd name="T47" fmla="*/ 207024 h 1431"/>
              <a:gd name="T48" fmla="*/ 6894513 w 9440"/>
              <a:gd name="T49" fmla="*/ 138809 h 1431"/>
              <a:gd name="T50" fmla="*/ 7192963 w 9440"/>
              <a:gd name="T51" fmla="*/ 69008 h 1431"/>
              <a:gd name="T52" fmla="*/ 7493000 w 9440"/>
              <a:gd name="T53" fmla="*/ 0 h 1431"/>
              <a:gd name="T54" fmla="*/ 7493000 w 9440"/>
              <a:gd name="T55" fmla="*/ 1135063 h 1431"/>
              <a:gd name="T56" fmla="*/ 7192963 w 9440"/>
              <a:gd name="T57" fmla="*/ 1135063 h 1431"/>
              <a:gd name="T58" fmla="*/ 6894513 w 9440"/>
              <a:gd name="T59" fmla="*/ 1135063 h 1431"/>
              <a:gd name="T60" fmla="*/ 6594475 w 9440"/>
              <a:gd name="T61" fmla="*/ 1135063 h 1431"/>
              <a:gd name="T62" fmla="*/ 6293644 w 9440"/>
              <a:gd name="T63" fmla="*/ 1135063 h 1431"/>
              <a:gd name="T64" fmla="*/ 5995194 w 9440"/>
              <a:gd name="T65" fmla="*/ 1135063 h 1431"/>
              <a:gd name="T66" fmla="*/ 5695156 w 9440"/>
              <a:gd name="T67" fmla="*/ 1135063 h 1431"/>
              <a:gd name="T68" fmla="*/ 5395119 w 9440"/>
              <a:gd name="T69" fmla="*/ 1135063 h 1431"/>
              <a:gd name="T70" fmla="*/ 5095875 w 9440"/>
              <a:gd name="T71" fmla="*/ 1135063 h 1431"/>
              <a:gd name="T72" fmla="*/ 4795838 w 9440"/>
              <a:gd name="T73" fmla="*/ 1135063 h 1431"/>
              <a:gd name="T74" fmla="*/ 4495800 w 9440"/>
              <a:gd name="T75" fmla="*/ 1135063 h 1431"/>
              <a:gd name="T76" fmla="*/ 4197350 w 9440"/>
              <a:gd name="T77" fmla="*/ 1135063 h 1431"/>
              <a:gd name="T78" fmla="*/ 3896519 w 9440"/>
              <a:gd name="T79" fmla="*/ 1135063 h 1431"/>
              <a:gd name="T80" fmla="*/ 3596481 w 9440"/>
              <a:gd name="T81" fmla="*/ 1135063 h 1431"/>
              <a:gd name="T82" fmla="*/ 3296444 w 9440"/>
              <a:gd name="T83" fmla="*/ 1135063 h 1431"/>
              <a:gd name="T84" fmla="*/ 2997994 w 9440"/>
              <a:gd name="T85" fmla="*/ 1135063 h 1431"/>
              <a:gd name="T86" fmla="*/ 2697956 w 9440"/>
              <a:gd name="T87" fmla="*/ 1135063 h 1431"/>
              <a:gd name="T88" fmla="*/ 2397125 w 9440"/>
              <a:gd name="T89" fmla="*/ 1135063 h 1431"/>
              <a:gd name="T90" fmla="*/ 2098675 w 9440"/>
              <a:gd name="T91" fmla="*/ 1135063 h 1431"/>
              <a:gd name="T92" fmla="*/ 1798638 w 9440"/>
              <a:gd name="T93" fmla="*/ 1135063 h 1431"/>
              <a:gd name="T94" fmla="*/ 1498600 w 9440"/>
              <a:gd name="T95" fmla="*/ 1135063 h 1431"/>
              <a:gd name="T96" fmla="*/ 1199356 w 9440"/>
              <a:gd name="T97" fmla="*/ 1135063 h 1431"/>
              <a:gd name="T98" fmla="*/ 899319 w 9440"/>
              <a:gd name="T99" fmla="*/ 1135063 h 1431"/>
              <a:gd name="T100" fmla="*/ 599281 w 9440"/>
              <a:gd name="T101" fmla="*/ 1135063 h 1431"/>
              <a:gd name="T102" fmla="*/ 300831 w 9440"/>
              <a:gd name="T103" fmla="*/ 1135063 h 1431"/>
              <a:gd name="T104" fmla="*/ 0 w 9440"/>
              <a:gd name="T105" fmla="*/ 1135063 h 14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40" h="1431">
                <a:moveTo>
                  <a:pt x="0" y="1431"/>
                </a:moveTo>
                <a:lnTo>
                  <a:pt x="0" y="1431"/>
                </a:lnTo>
                <a:lnTo>
                  <a:pt x="379" y="1431"/>
                </a:lnTo>
                <a:lnTo>
                  <a:pt x="755" y="1431"/>
                </a:lnTo>
                <a:lnTo>
                  <a:pt x="1133" y="1431"/>
                </a:lnTo>
                <a:lnTo>
                  <a:pt x="1511" y="1429"/>
                </a:lnTo>
                <a:lnTo>
                  <a:pt x="1888" y="1421"/>
                </a:lnTo>
                <a:lnTo>
                  <a:pt x="2266" y="1402"/>
                </a:lnTo>
                <a:lnTo>
                  <a:pt x="2644" y="1373"/>
                </a:lnTo>
                <a:lnTo>
                  <a:pt x="3020" y="1327"/>
                </a:lnTo>
                <a:lnTo>
                  <a:pt x="3399" y="1269"/>
                </a:lnTo>
                <a:lnTo>
                  <a:pt x="3777" y="1208"/>
                </a:lnTo>
                <a:lnTo>
                  <a:pt x="4153" y="1143"/>
                </a:lnTo>
                <a:lnTo>
                  <a:pt x="4531" y="1062"/>
                </a:lnTo>
                <a:lnTo>
                  <a:pt x="4909" y="985"/>
                </a:lnTo>
                <a:lnTo>
                  <a:pt x="5288" y="908"/>
                </a:lnTo>
                <a:lnTo>
                  <a:pt x="5664" y="837"/>
                </a:lnTo>
                <a:lnTo>
                  <a:pt x="6042" y="768"/>
                </a:lnTo>
                <a:lnTo>
                  <a:pt x="6420" y="690"/>
                </a:lnTo>
                <a:lnTo>
                  <a:pt x="6797" y="619"/>
                </a:lnTo>
                <a:lnTo>
                  <a:pt x="7175" y="525"/>
                </a:lnTo>
                <a:lnTo>
                  <a:pt x="7553" y="438"/>
                </a:lnTo>
                <a:lnTo>
                  <a:pt x="7929" y="350"/>
                </a:lnTo>
                <a:lnTo>
                  <a:pt x="8308" y="261"/>
                </a:lnTo>
                <a:lnTo>
                  <a:pt x="8686" y="175"/>
                </a:lnTo>
                <a:lnTo>
                  <a:pt x="9062" y="87"/>
                </a:lnTo>
                <a:lnTo>
                  <a:pt x="9440" y="0"/>
                </a:lnTo>
                <a:lnTo>
                  <a:pt x="9440" y="1431"/>
                </a:lnTo>
                <a:lnTo>
                  <a:pt x="9062" y="1431"/>
                </a:lnTo>
                <a:lnTo>
                  <a:pt x="8686" y="1431"/>
                </a:lnTo>
                <a:lnTo>
                  <a:pt x="8308" y="1431"/>
                </a:lnTo>
                <a:lnTo>
                  <a:pt x="7929" y="1431"/>
                </a:lnTo>
                <a:lnTo>
                  <a:pt x="7553" y="1431"/>
                </a:lnTo>
                <a:lnTo>
                  <a:pt x="7175" y="1431"/>
                </a:lnTo>
                <a:lnTo>
                  <a:pt x="6797" y="1431"/>
                </a:lnTo>
                <a:lnTo>
                  <a:pt x="6420" y="1431"/>
                </a:lnTo>
                <a:lnTo>
                  <a:pt x="6042" y="1431"/>
                </a:lnTo>
                <a:lnTo>
                  <a:pt x="5664" y="1431"/>
                </a:lnTo>
                <a:lnTo>
                  <a:pt x="5288" y="1431"/>
                </a:lnTo>
                <a:lnTo>
                  <a:pt x="4909" y="1431"/>
                </a:lnTo>
                <a:lnTo>
                  <a:pt x="4531" y="1431"/>
                </a:lnTo>
                <a:lnTo>
                  <a:pt x="4153" y="1431"/>
                </a:lnTo>
                <a:lnTo>
                  <a:pt x="3777" y="1431"/>
                </a:lnTo>
                <a:lnTo>
                  <a:pt x="3399" y="1431"/>
                </a:lnTo>
                <a:lnTo>
                  <a:pt x="3020" y="1431"/>
                </a:lnTo>
                <a:lnTo>
                  <a:pt x="2644" y="1431"/>
                </a:lnTo>
                <a:lnTo>
                  <a:pt x="2266" y="1431"/>
                </a:lnTo>
                <a:lnTo>
                  <a:pt x="1888" y="1431"/>
                </a:lnTo>
                <a:lnTo>
                  <a:pt x="1511" y="1431"/>
                </a:lnTo>
                <a:lnTo>
                  <a:pt x="1133" y="1431"/>
                </a:lnTo>
                <a:lnTo>
                  <a:pt x="755" y="1431"/>
                </a:lnTo>
                <a:lnTo>
                  <a:pt x="379" y="1431"/>
                </a:lnTo>
                <a:lnTo>
                  <a:pt x="0" y="14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1" name="Freeform 16">
            <a:extLst>
              <a:ext uri="{FF2B5EF4-FFF2-40B4-BE49-F238E27FC236}">
                <a16:creationId xmlns:a16="http://schemas.microsoft.com/office/drawing/2014/main" id="{087B53FF-65DF-FA4B-8B72-31D0C7C0BCFC}"/>
              </a:ext>
            </a:extLst>
          </p:cNvPr>
          <p:cNvSpPr>
            <a:spLocks/>
          </p:cNvSpPr>
          <p:nvPr/>
        </p:nvSpPr>
        <p:spPr bwMode="auto">
          <a:xfrm>
            <a:off x="1103313" y="3752850"/>
            <a:ext cx="7493000" cy="2039938"/>
          </a:xfrm>
          <a:custGeom>
            <a:avLst/>
            <a:gdLst>
              <a:gd name="T0" fmla="*/ 0 w 9440"/>
              <a:gd name="T1" fmla="*/ 2039938 h 2569"/>
              <a:gd name="T2" fmla="*/ 0 w 9440"/>
              <a:gd name="T3" fmla="*/ 2033586 h 2569"/>
              <a:gd name="T4" fmla="*/ 300831 w 9440"/>
              <a:gd name="T5" fmla="*/ 2023263 h 2569"/>
              <a:gd name="T6" fmla="*/ 599281 w 9440"/>
              <a:gd name="T7" fmla="*/ 2008970 h 2569"/>
              <a:gd name="T8" fmla="*/ 899319 w 9440"/>
              <a:gd name="T9" fmla="*/ 1966885 h 2569"/>
              <a:gd name="T10" fmla="*/ 1199356 w 9440"/>
              <a:gd name="T11" fmla="*/ 1917653 h 2569"/>
              <a:gd name="T12" fmla="*/ 1498600 w 9440"/>
              <a:gd name="T13" fmla="*/ 1890655 h 2569"/>
              <a:gd name="T14" fmla="*/ 1798638 w 9440"/>
              <a:gd name="T15" fmla="*/ 1859687 h 2569"/>
              <a:gd name="T16" fmla="*/ 2098675 w 9440"/>
              <a:gd name="T17" fmla="*/ 1831100 h 2569"/>
              <a:gd name="T18" fmla="*/ 2397125 w 9440"/>
              <a:gd name="T19" fmla="*/ 1781869 h 2569"/>
              <a:gd name="T20" fmla="*/ 2697956 w 9440"/>
              <a:gd name="T21" fmla="*/ 1695316 h 2569"/>
              <a:gd name="T22" fmla="*/ 2997994 w 9440"/>
              <a:gd name="T23" fmla="*/ 1605588 h 2569"/>
              <a:gd name="T24" fmla="*/ 3296444 w 9440"/>
              <a:gd name="T25" fmla="*/ 1515065 h 2569"/>
              <a:gd name="T26" fmla="*/ 3596481 w 9440"/>
              <a:gd name="T27" fmla="*/ 1408661 h 2569"/>
              <a:gd name="T28" fmla="*/ 3896519 w 9440"/>
              <a:gd name="T29" fmla="*/ 1292728 h 2569"/>
              <a:gd name="T30" fmla="*/ 4197350 w 9440"/>
              <a:gd name="T31" fmla="*/ 1183148 h 2569"/>
              <a:gd name="T32" fmla="*/ 4495800 w 9440"/>
              <a:gd name="T33" fmla="*/ 1092625 h 2569"/>
              <a:gd name="T34" fmla="*/ 4795838 w 9440"/>
              <a:gd name="T35" fmla="*/ 1010837 h 2569"/>
              <a:gd name="T36" fmla="*/ 5095875 w 9440"/>
              <a:gd name="T37" fmla="*/ 911580 h 2569"/>
              <a:gd name="T38" fmla="*/ 5395119 w 9440"/>
              <a:gd name="T39" fmla="*/ 835350 h 2569"/>
              <a:gd name="T40" fmla="*/ 5695156 w 9440"/>
              <a:gd name="T41" fmla="*/ 714653 h 2569"/>
              <a:gd name="T42" fmla="*/ 5995194 w 9440"/>
              <a:gd name="T43" fmla="*/ 596338 h 2569"/>
              <a:gd name="T44" fmla="*/ 6293644 w 9440"/>
              <a:gd name="T45" fmla="*/ 484376 h 2569"/>
              <a:gd name="T46" fmla="*/ 6594475 w 9440"/>
              <a:gd name="T47" fmla="*/ 364473 h 2569"/>
              <a:gd name="T48" fmla="*/ 6894513 w 9440"/>
              <a:gd name="T49" fmla="*/ 243776 h 2569"/>
              <a:gd name="T50" fmla="*/ 7192963 w 9440"/>
              <a:gd name="T51" fmla="*/ 123079 h 2569"/>
              <a:gd name="T52" fmla="*/ 7493000 w 9440"/>
              <a:gd name="T53" fmla="*/ 0 h 2569"/>
              <a:gd name="T54" fmla="*/ 7493000 w 9440"/>
              <a:gd name="T55" fmla="*/ 903639 h 2569"/>
              <a:gd name="T56" fmla="*/ 7192963 w 9440"/>
              <a:gd name="T57" fmla="*/ 972722 h 2569"/>
              <a:gd name="T58" fmla="*/ 6894513 w 9440"/>
              <a:gd name="T59" fmla="*/ 1042600 h 2569"/>
              <a:gd name="T60" fmla="*/ 6594475 w 9440"/>
              <a:gd name="T61" fmla="*/ 1110889 h 2569"/>
              <a:gd name="T62" fmla="*/ 6293644 w 9440"/>
              <a:gd name="T63" fmla="*/ 1181560 h 2569"/>
              <a:gd name="T64" fmla="*/ 5995194 w 9440"/>
              <a:gd name="T65" fmla="*/ 1251437 h 2569"/>
              <a:gd name="T66" fmla="*/ 5695156 w 9440"/>
              <a:gd name="T67" fmla="*/ 1320520 h 2569"/>
              <a:gd name="T68" fmla="*/ 5395119 w 9440"/>
              <a:gd name="T69" fmla="*/ 1395162 h 2569"/>
              <a:gd name="T70" fmla="*/ 5095875 w 9440"/>
              <a:gd name="T71" fmla="*/ 1451540 h 2569"/>
              <a:gd name="T72" fmla="*/ 4795838 w 9440"/>
              <a:gd name="T73" fmla="*/ 1513477 h 2569"/>
              <a:gd name="T74" fmla="*/ 4495800 w 9440"/>
              <a:gd name="T75" fmla="*/ 1568267 h 2569"/>
              <a:gd name="T76" fmla="*/ 4197350 w 9440"/>
              <a:gd name="T77" fmla="*/ 1624645 h 2569"/>
              <a:gd name="T78" fmla="*/ 3896519 w 9440"/>
              <a:gd name="T79" fmla="*/ 1685788 h 2569"/>
              <a:gd name="T80" fmla="*/ 3596481 w 9440"/>
              <a:gd name="T81" fmla="*/ 1746930 h 2569"/>
              <a:gd name="T82" fmla="*/ 3296444 w 9440"/>
              <a:gd name="T83" fmla="*/ 1811249 h 2569"/>
              <a:gd name="T84" fmla="*/ 2997994 w 9440"/>
              <a:gd name="T85" fmla="*/ 1862863 h 2569"/>
              <a:gd name="T86" fmla="*/ 2697956 w 9440"/>
              <a:gd name="T87" fmla="*/ 1911300 h 2569"/>
              <a:gd name="T88" fmla="*/ 2397125 w 9440"/>
              <a:gd name="T89" fmla="*/ 1957356 h 2569"/>
              <a:gd name="T90" fmla="*/ 2098675 w 9440"/>
              <a:gd name="T91" fmla="*/ 1993883 h 2569"/>
              <a:gd name="T92" fmla="*/ 1798638 w 9440"/>
              <a:gd name="T93" fmla="*/ 2016910 h 2569"/>
              <a:gd name="T94" fmla="*/ 1498600 w 9440"/>
              <a:gd name="T95" fmla="*/ 2031997 h 2569"/>
              <a:gd name="T96" fmla="*/ 1199356 w 9440"/>
              <a:gd name="T97" fmla="*/ 2038350 h 2569"/>
              <a:gd name="T98" fmla="*/ 899319 w 9440"/>
              <a:gd name="T99" fmla="*/ 2039938 h 2569"/>
              <a:gd name="T100" fmla="*/ 599281 w 9440"/>
              <a:gd name="T101" fmla="*/ 2039938 h 2569"/>
              <a:gd name="T102" fmla="*/ 300831 w 9440"/>
              <a:gd name="T103" fmla="*/ 2039938 h 2569"/>
              <a:gd name="T104" fmla="*/ 0 w 9440"/>
              <a:gd name="T105" fmla="*/ 2039938 h 25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40" h="2569">
                <a:moveTo>
                  <a:pt x="0" y="2569"/>
                </a:moveTo>
                <a:lnTo>
                  <a:pt x="0" y="2561"/>
                </a:lnTo>
                <a:lnTo>
                  <a:pt x="379" y="2548"/>
                </a:lnTo>
                <a:lnTo>
                  <a:pt x="755" y="2530"/>
                </a:lnTo>
                <a:lnTo>
                  <a:pt x="1133" y="2477"/>
                </a:lnTo>
                <a:lnTo>
                  <a:pt x="1511" y="2415"/>
                </a:lnTo>
                <a:lnTo>
                  <a:pt x="1888" y="2381"/>
                </a:lnTo>
                <a:lnTo>
                  <a:pt x="2266" y="2342"/>
                </a:lnTo>
                <a:lnTo>
                  <a:pt x="2644" y="2306"/>
                </a:lnTo>
                <a:lnTo>
                  <a:pt x="3020" y="2244"/>
                </a:lnTo>
                <a:lnTo>
                  <a:pt x="3399" y="2135"/>
                </a:lnTo>
                <a:lnTo>
                  <a:pt x="3777" y="2022"/>
                </a:lnTo>
                <a:lnTo>
                  <a:pt x="4153" y="1908"/>
                </a:lnTo>
                <a:lnTo>
                  <a:pt x="4531" y="1774"/>
                </a:lnTo>
                <a:lnTo>
                  <a:pt x="4909" y="1628"/>
                </a:lnTo>
                <a:lnTo>
                  <a:pt x="5288" y="1490"/>
                </a:lnTo>
                <a:lnTo>
                  <a:pt x="5664" y="1376"/>
                </a:lnTo>
                <a:lnTo>
                  <a:pt x="6042" y="1273"/>
                </a:lnTo>
                <a:lnTo>
                  <a:pt x="6420" y="1148"/>
                </a:lnTo>
                <a:lnTo>
                  <a:pt x="6797" y="1052"/>
                </a:lnTo>
                <a:lnTo>
                  <a:pt x="7175" y="900"/>
                </a:lnTo>
                <a:lnTo>
                  <a:pt x="7553" y="751"/>
                </a:lnTo>
                <a:lnTo>
                  <a:pt x="7929" y="610"/>
                </a:lnTo>
                <a:lnTo>
                  <a:pt x="8308" y="459"/>
                </a:lnTo>
                <a:lnTo>
                  <a:pt x="8686" y="307"/>
                </a:lnTo>
                <a:lnTo>
                  <a:pt x="9062" y="155"/>
                </a:lnTo>
                <a:lnTo>
                  <a:pt x="9440" y="0"/>
                </a:lnTo>
                <a:lnTo>
                  <a:pt x="9440" y="1138"/>
                </a:lnTo>
                <a:lnTo>
                  <a:pt x="9062" y="1225"/>
                </a:lnTo>
                <a:lnTo>
                  <a:pt x="8686" y="1313"/>
                </a:lnTo>
                <a:lnTo>
                  <a:pt x="8308" y="1399"/>
                </a:lnTo>
                <a:lnTo>
                  <a:pt x="7929" y="1488"/>
                </a:lnTo>
                <a:lnTo>
                  <a:pt x="7553" y="1576"/>
                </a:lnTo>
                <a:lnTo>
                  <a:pt x="7175" y="1663"/>
                </a:lnTo>
                <a:lnTo>
                  <a:pt x="6797" y="1757"/>
                </a:lnTo>
                <a:lnTo>
                  <a:pt x="6420" y="1828"/>
                </a:lnTo>
                <a:lnTo>
                  <a:pt x="6042" y="1906"/>
                </a:lnTo>
                <a:lnTo>
                  <a:pt x="5664" y="1975"/>
                </a:lnTo>
                <a:lnTo>
                  <a:pt x="5288" y="2046"/>
                </a:lnTo>
                <a:lnTo>
                  <a:pt x="4909" y="2123"/>
                </a:lnTo>
                <a:lnTo>
                  <a:pt x="4531" y="2200"/>
                </a:lnTo>
                <a:lnTo>
                  <a:pt x="4153" y="2281"/>
                </a:lnTo>
                <a:lnTo>
                  <a:pt x="3777" y="2346"/>
                </a:lnTo>
                <a:lnTo>
                  <a:pt x="3399" y="2407"/>
                </a:lnTo>
                <a:lnTo>
                  <a:pt x="3020" y="2465"/>
                </a:lnTo>
                <a:lnTo>
                  <a:pt x="2644" y="2511"/>
                </a:lnTo>
                <a:lnTo>
                  <a:pt x="2266" y="2540"/>
                </a:lnTo>
                <a:lnTo>
                  <a:pt x="1888" y="2559"/>
                </a:lnTo>
                <a:lnTo>
                  <a:pt x="1511" y="2567"/>
                </a:lnTo>
                <a:lnTo>
                  <a:pt x="1133" y="2569"/>
                </a:lnTo>
                <a:lnTo>
                  <a:pt x="755" y="2569"/>
                </a:lnTo>
                <a:lnTo>
                  <a:pt x="379" y="2569"/>
                </a:lnTo>
                <a:lnTo>
                  <a:pt x="0" y="256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2" name="Freeform 17">
            <a:extLst>
              <a:ext uri="{FF2B5EF4-FFF2-40B4-BE49-F238E27FC236}">
                <a16:creationId xmlns:a16="http://schemas.microsoft.com/office/drawing/2014/main" id="{40F257F0-9735-AC44-AF80-05A713A9D1D8}"/>
              </a:ext>
            </a:extLst>
          </p:cNvPr>
          <p:cNvSpPr>
            <a:spLocks/>
          </p:cNvSpPr>
          <p:nvPr/>
        </p:nvSpPr>
        <p:spPr bwMode="auto">
          <a:xfrm>
            <a:off x="1103313" y="1817688"/>
            <a:ext cx="7493000" cy="3968750"/>
          </a:xfrm>
          <a:custGeom>
            <a:avLst/>
            <a:gdLst>
              <a:gd name="T0" fmla="*/ 0 w 9440"/>
              <a:gd name="T1" fmla="*/ 3968750 h 4999"/>
              <a:gd name="T2" fmla="*/ 0 w 9440"/>
              <a:gd name="T3" fmla="*/ 3968750 h 4999"/>
              <a:gd name="T4" fmla="*/ 300831 w 9440"/>
              <a:gd name="T5" fmla="*/ 3944139 h 4999"/>
              <a:gd name="T6" fmla="*/ 599281 w 9440"/>
              <a:gd name="T7" fmla="*/ 3869511 h 4999"/>
              <a:gd name="T8" fmla="*/ 899319 w 9440"/>
              <a:gd name="T9" fmla="*/ 3740104 h 4999"/>
              <a:gd name="T10" fmla="*/ 1199356 w 9440"/>
              <a:gd name="T11" fmla="*/ 3575765 h 4999"/>
              <a:gd name="T12" fmla="*/ 1498600 w 9440"/>
              <a:gd name="T13" fmla="*/ 3398723 h 4999"/>
              <a:gd name="T14" fmla="*/ 1798638 w 9440"/>
              <a:gd name="T15" fmla="*/ 3185162 h 4999"/>
              <a:gd name="T16" fmla="*/ 2098675 w 9440"/>
              <a:gd name="T17" fmla="*/ 2971601 h 4999"/>
              <a:gd name="T18" fmla="*/ 2397125 w 9440"/>
              <a:gd name="T19" fmla="*/ 2735810 h 4999"/>
              <a:gd name="T20" fmla="*/ 2697956 w 9440"/>
              <a:gd name="T21" fmla="*/ 2457148 h 4999"/>
              <a:gd name="T22" fmla="*/ 2997994 w 9440"/>
              <a:gd name="T23" fmla="*/ 2197540 h 4999"/>
              <a:gd name="T24" fmla="*/ 3296444 w 9440"/>
              <a:gd name="T25" fmla="*/ 1980009 h 4999"/>
              <a:gd name="T26" fmla="*/ 3596481 w 9440"/>
              <a:gd name="T27" fmla="*/ 1841074 h 4999"/>
              <a:gd name="T28" fmla="*/ 3896519 w 9440"/>
              <a:gd name="T29" fmla="*/ 1723576 h 4999"/>
              <a:gd name="T30" fmla="*/ 4197350 w 9440"/>
              <a:gd name="T31" fmla="*/ 1618780 h 4999"/>
              <a:gd name="T32" fmla="*/ 4495800 w 9440"/>
              <a:gd name="T33" fmla="*/ 1516366 h 4999"/>
              <a:gd name="T34" fmla="*/ 4795838 w 9440"/>
              <a:gd name="T35" fmla="*/ 1370287 h 4999"/>
              <a:gd name="T36" fmla="*/ 5095875 w 9440"/>
              <a:gd name="T37" fmla="*/ 1194833 h 4999"/>
              <a:gd name="T38" fmla="*/ 5395119 w 9440"/>
              <a:gd name="T39" fmla="*/ 1025730 h 4999"/>
              <a:gd name="T40" fmla="*/ 5695156 w 9440"/>
              <a:gd name="T41" fmla="*/ 801848 h 4999"/>
              <a:gd name="T42" fmla="*/ 5995194 w 9440"/>
              <a:gd name="T43" fmla="*/ 662914 h 4999"/>
              <a:gd name="T44" fmla="*/ 6293644 w 9440"/>
              <a:gd name="T45" fmla="*/ 515247 h 4999"/>
              <a:gd name="T46" fmla="*/ 6594475 w 9440"/>
              <a:gd name="T47" fmla="*/ 374725 h 4999"/>
              <a:gd name="T48" fmla="*/ 6894513 w 9440"/>
              <a:gd name="T49" fmla="*/ 250081 h 4999"/>
              <a:gd name="T50" fmla="*/ 7192963 w 9440"/>
              <a:gd name="T51" fmla="*/ 139728 h 4999"/>
              <a:gd name="T52" fmla="*/ 7493000 w 9440"/>
              <a:gd name="T53" fmla="*/ 0 h 4999"/>
              <a:gd name="T54" fmla="*/ 7493000 w 9440"/>
              <a:gd name="T55" fmla="*/ 1935550 h 4999"/>
              <a:gd name="T56" fmla="*/ 7192963 w 9440"/>
              <a:gd name="T57" fmla="*/ 2058605 h 4999"/>
              <a:gd name="T58" fmla="*/ 6894513 w 9440"/>
              <a:gd name="T59" fmla="*/ 2179280 h 4999"/>
              <a:gd name="T60" fmla="*/ 6594475 w 9440"/>
              <a:gd name="T61" fmla="*/ 2299954 h 4999"/>
              <a:gd name="T62" fmla="*/ 6293644 w 9440"/>
              <a:gd name="T63" fmla="*/ 2419834 h 4999"/>
              <a:gd name="T64" fmla="*/ 5995194 w 9440"/>
              <a:gd name="T65" fmla="*/ 2531775 h 4999"/>
              <a:gd name="T66" fmla="*/ 5695156 w 9440"/>
              <a:gd name="T67" fmla="*/ 2650068 h 4999"/>
              <a:gd name="T68" fmla="*/ 5395119 w 9440"/>
              <a:gd name="T69" fmla="*/ 2770742 h 4999"/>
              <a:gd name="T70" fmla="*/ 5095875 w 9440"/>
              <a:gd name="T71" fmla="*/ 2846957 h 4999"/>
              <a:gd name="T72" fmla="*/ 4795838 w 9440"/>
              <a:gd name="T73" fmla="*/ 2946195 h 4999"/>
              <a:gd name="T74" fmla="*/ 4495800 w 9440"/>
              <a:gd name="T75" fmla="*/ 3027968 h 4999"/>
              <a:gd name="T76" fmla="*/ 4197350 w 9440"/>
              <a:gd name="T77" fmla="*/ 3118474 h 4999"/>
              <a:gd name="T78" fmla="*/ 3896519 w 9440"/>
              <a:gd name="T79" fmla="*/ 3228033 h 4999"/>
              <a:gd name="T80" fmla="*/ 3596481 w 9440"/>
              <a:gd name="T81" fmla="*/ 3343944 h 4999"/>
              <a:gd name="T82" fmla="*/ 3296444 w 9440"/>
              <a:gd name="T83" fmla="*/ 3450328 h 4999"/>
              <a:gd name="T84" fmla="*/ 2997994 w 9440"/>
              <a:gd name="T85" fmla="*/ 3540833 h 4999"/>
              <a:gd name="T86" fmla="*/ 2697956 w 9440"/>
              <a:gd name="T87" fmla="*/ 3630545 h 4999"/>
              <a:gd name="T88" fmla="*/ 2397125 w 9440"/>
              <a:gd name="T89" fmla="*/ 3717081 h 4999"/>
              <a:gd name="T90" fmla="*/ 2098675 w 9440"/>
              <a:gd name="T91" fmla="*/ 3766303 h 4999"/>
              <a:gd name="T92" fmla="*/ 1798638 w 9440"/>
              <a:gd name="T93" fmla="*/ 3794884 h 4999"/>
              <a:gd name="T94" fmla="*/ 1498600 w 9440"/>
              <a:gd name="T95" fmla="*/ 3825846 h 4999"/>
              <a:gd name="T96" fmla="*/ 1199356 w 9440"/>
              <a:gd name="T97" fmla="*/ 3852839 h 4999"/>
              <a:gd name="T98" fmla="*/ 899319 w 9440"/>
              <a:gd name="T99" fmla="*/ 3902062 h 4999"/>
              <a:gd name="T100" fmla="*/ 599281 w 9440"/>
              <a:gd name="T101" fmla="*/ 3944139 h 4999"/>
              <a:gd name="T102" fmla="*/ 300831 w 9440"/>
              <a:gd name="T103" fmla="*/ 3958429 h 4999"/>
              <a:gd name="T104" fmla="*/ 0 w 9440"/>
              <a:gd name="T105" fmla="*/ 3968750 h 49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440" h="4999">
                <a:moveTo>
                  <a:pt x="0" y="4999"/>
                </a:moveTo>
                <a:lnTo>
                  <a:pt x="0" y="4999"/>
                </a:lnTo>
                <a:lnTo>
                  <a:pt x="379" y="4968"/>
                </a:lnTo>
                <a:lnTo>
                  <a:pt x="755" y="4874"/>
                </a:lnTo>
                <a:lnTo>
                  <a:pt x="1133" y="4711"/>
                </a:lnTo>
                <a:lnTo>
                  <a:pt x="1511" y="4504"/>
                </a:lnTo>
                <a:lnTo>
                  <a:pt x="1888" y="4281"/>
                </a:lnTo>
                <a:lnTo>
                  <a:pt x="2266" y="4012"/>
                </a:lnTo>
                <a:lnTo>
                  <a:pt x="2644" y="3743"/>
                </a:lnTo>
                <a:lnTo>
                  <a:pt x="3020" y="3446"/>
                </a:lnTo>
                <a:lnTo>
                  <a:pt x="3399" y="3095"/>
                </a:lnTo>
                <a:lnTo>
                  <a:pt x="3777" y="2768"/>
                </a:lnTo>
                <a:lnTo>
                  <a:pt x="4153" y="2494"/>
                </a:lnTo>
                <a:lnTo>
                  <a:pt x="4531" y="2319"/>
                </a:lnTo>
                <a:lnTo>
                  <a:pt x="4909" y="2171"/>
                </a:lnTo>
                <a:lnTo>
                  <a:pt x="5288" y="2039"/>
                </a:lnTo>
                <a:lnTo>
                  <a:pt x="5664" y="1910"/>
                </a:lnTo>
                <a:lnTo>
                  <a:pt x="6042" y="1726"/>
                </a:lnTo>
                <a:lnTo>
                  <a:pt x="6420" y="1505"/>
                </a:lnTo>
                <a:lnTo>
                  <a:pt x="6797" y="1292"/>
                </a:lnTo>
                <a:lnTo>
                  <a:pt x="7175" y="1010"/>
                </a:lnTo>
                <a:lnTo>
                  <a:pt x="7553" y="835"/>
                </a:lnTo>
                <a:lnTo>
                  <a:pt x="7929" y="649"/>
                </a:lnTo>
                <a:lnTo>
                  <a:pt x="8308" y="472"/>
                </a:lnTo>
                <a:lnTo>
                  <a:pt x="8686" y="315"/>
                </a:lnTo>
                <a:lnTo>
                  <a:pt x="9062" y="176"/>
                </a:lnTo>
                <a:lnTo>
                  <a:pt x="9440" y="0"/>
                </a:lnTo>
                <a:lnTo>
                  <a:pt x="9440" y="2438"/>
                </a:lnTo>
                <a:lnTo>
                  <a:pt x="9062" y="2593"/>
                </a:lnTo>
                <a:lnTo>
                  <a:pt x="8686" y="2745"/>
                </a:lnTo>
                <a:lnTo>
                  <a:pt x="8308" y="2897"/>
                </a:lnTo>
                <a:lnTo>
                  <a:pt x="7929" y="3048"/>
                </a:lnTo>
                <a:lnTo>
                  <a:pt x="7553" y="3189"/>
                </a:lnTo>
                <a:lnTo>
                  <a:pt x="7175" y="3338"/>
                </a:lnTo>
                <a:lnTo>
                  <a:pt x="6797" y="3490"/>
                </a:lnTo>
                <a:lnTo>
                  <a:pt x="6420" y="3586"/>
                </a:lnTo>
                <a:lnTo>
                  <a:pt x="6042" y="3711"/>
                </a:lnTo>
                <a:lnTo>
                  <a:pt x="5664" y="3814"/>
                </a:lnTo>
                <a:lnTo>
                  <a:pt x="5288" y="3928"/>
                </a:lnTo>
                <a:lnTo>
                  <a:pt x="4909" y="4066"/>
                </a:lnTo>
                <a:lnTo>
                  <a:pt x="4531" y="4212"/>
                </a:lnTo>
                <a:lnTo>
                  <a:pt x="4153" y="4346"/>
                </a:lnTo>
                <a:lnTo>
                  <a:pt x="3777" y="4460"/>
                </a:lnTo>
                <a:lnTo>
                  <a:pt x="3399" y="4573"/>
                </a:lnTo>
                <a:lnTo>
                  <a:pt x="3020" y="4682"/>
                </a:lnTo>
                <a:lnTo>
                  <a:pt x="2644" y="4744"/>
                </a:lnTo>
                <a:lnTo>
                  <a:pt x="2266" y="4780"/>
                </a:lnTo>
                <a:lnTo>
                  <a:pt x="1888" y="4819"/>
                </a:lnTo>
                <a:lnTo>
                  <a:pt x="1511" y="4853"/>
                </a:lnTo>
                <a:lnTo>
                  <a:pt x="1133" y="4915"/>
                </a:lnTo>
                <a:lnTo>
                  <a:pt x="755" y="4968"/>
                </a:lnTo>
                <a:lnTo>
                  <a:pt x="379" y="4986"/>
                </a:lnTo>
                <a:lnTo>
                  <a:pt x="0" y="499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Line 18">
            <a:extLst>
              <a:ext uri="{FF2B5EF4-FFF2-40B4-BE49-F238E27FC236}">
                <a16:creationId xmlns:a16="http://schemas.microsoft.com/office/drawing/2014/main" id="{4E1CFB16-ED12-8F48-B485-FDD910467DE5}"/>
              </a:ext>
            </a:extLst>
          </p:cNvPr>
          <p:cNvSpPr>
            <a:spLocks noChangeShapeType="1"/>
          </p:cNvSpPr>
          <p:nvPr/>
        </p:nvSpPr>
        <p:spPr bwMode="auto">
          <a:xfrm>
            <a:off x="1103313" y="1169988"/>
            <a:ext cx="1587" cy="4622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4" name="Line 19">
            <a:extLst>
              <a:ext uri="{FF2B5EF4-FFF2-40B4-BE49-F238E27FC236}">
                <a16:creationId xmlns:a16="http://schemas.microsoft.com/office/drawing/2014/main" id="{4F45A8C2-B6D5-8247-AF2C-363FEBEE222A}"/>
              </a:ext>
            </a:extLst>
          </p:cNvPr>
          <p:cNvSpPr>
            <a:spLocks noChangeShapeType="1"/>
          </p:cNvSpPr>
          <p:nvPr/>
        </p:nvSpPr>
        <p:spPr bwMode="auto">
          <a:xfrm>
            <a:off x="1063625" y="5792788"/>
            <a:ext cx="396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5" name="Line 20">
            <a:extLst>
              <a:ext uri="{FF2B5EF4-FFF2-40B4-BE49-F238E27FC236}">
                <a16:creationId xmlns:a16="http://schemas.microsoft.com/office/drawing/2014/main" id="{E80F6CB4-3E97-ED49-A07F-DA2D9812E160}"/>
              </a:ext>
            </a:extLst>
          </p:cNvPr>
          <p:cNvSpPr>
            <a:spLocks noChangeShapeType="1"/>
          </p:cNvSpPr>
          <p:nvPr/>
        </p:nvSpPr>
        <p:spPr bwMode="auto">
          <a:xfrm>
            <a:off x="1063625" y="5214938"/>
            <a:ext cx="396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6" name="Line 21">
            <a:extLst>
              <a:ext uri="{FF2B5EF4-FFF2-40B4-BE49-F238E27FC236}">
                <a16:creationId xmlns:a16="http://schemas.microsoft.com/office/drawing/2014/main" id="{73E401F9-E5CD-A04F-B604-EEB736282774}"/>
              </a:ext>
            </a:extLst>
          </p:cNvPr>
          <p:cNvSpPr>
            <a:spLocks noChangeShapeType="1"/>
          </p:cNvSpPr>
          <p:nvPr/>
        </p:nvSpPr>
        <p:spPr bwMode="auto">
          <a:xfrm>
            <a:off x="1063625" y="4637088"/>
            <a:ext cx="396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7" name="Line 22">
            <a:extLst>
              <a:ext uri="{FF2B5EF4-FFF2-40B4-BE49-F238E27FC236}">
                <a16:creationId xmlns:a16="http://schemas.microsoft.com/office/drawing/2014/main" id="{DAF83643-1FCA-8B49-BB0A-CC8A728A564B}"/>
              </a:ext>
            </a:extLst>
          </p:cNvPr>
          <p:cNvSpPr>
            <a:spLocks noChangeShapeType="1"/>
          </p:cNvSpPr>
          <p:nvPr/>
        </p:nvSpPr>
        <p:spPr bwMode="auto">
          <a:xfrm>
            <a:off x="1063625" y="4059238"/>
            <a:ext cx="396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8" name="Line 23">
            <a:extLst>
              <a:ext uri="{FF2B5EF4-FFF2-40B4-BE49-F238E27FC236}">
                <a16:creationId xmlns:a16="http://schemas.microsoft.com/office/drawing/2014/main" id="{BA4A00A4-7A16-3A47-84B2-35340DCC9ED9}"/>
              </a:ext>
            </a:extLst>
          </p:cNvPr>
          <p:cNvSpPr>
            <a:spLocks noChangeShapeType="1"/>
          </p:cNvSpPr>
          <p:nvPr/>
        </p:nvSpPr>
        <p:spPr bwMode="auto">
          <a:xfrm>
            <a:off x="1063625" y="3482975"/>
            <a:ext cx="396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9" name="Line 24">
            <a:extLst>
              <a:ext uri="{FF2B5EF4-FFF2-40B4-BE49-F238E27FC236}">
                <a16:creationId xmlns:a16="http://schemas.microsoft.com/office/drawing/2014/main" id="{5A087E7B-9E93-E142-8A49-86CE03A797BA}"/>
              </a:ext>
            </a:extLst>
          </p:cNvPr>
          <p:cNvSpPr>
            <a:spLocks noChangeShapeType="1"/>
          </p:cNvSpPr>
          <p:nvPr/>
        </p:nvSpPr>
        <p:spPr bwMode="auto">
          <a:xfrm>
            <a:off x="1063625" y="2903538"/>
            <a:ext cx="396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0" name="Line 25">
            <a:extLst>
              <a:ext uri="{FF2B5EF4-FFF2-40B4-BE49-F238E27FC236}">
                <a16:creationId xmlns:a16="http://schemas.microsoft.com/office/drawing/2014/main" id="{56523F57-AB18-144D-A707-DD67082D6C24}"/>
              </a:ext>
            </a:extLst>
          </p:cNvPr>
          <p:cNvSpPr>
            <a:spLocks noChangeShapeType="1"/>
          </p:cNvSpPr>
          <p:nvPr/>
        </p:nvSpPr>
        <p:spPr bwMode="auto">
          <a:xfrm>
            <a:off x="1063625" y="2325688"/>
            <a:ext cx="396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1" name="Line 26">
            <a:extLst>
              <a:ext uri="{FF2B5EF4-FFF2-40B4-BE49-F238E27FC236}">
                <a16:creationId xmlns:a16="http://schemas.microsoft.com/office/drawing/2014/main" id="{26926EE3-C50B-FE48-9550-7E280A59BC8D}"/>
              </a:ext>
            </a:extLst>
          </p:cNvPr>
          <p:cNvSpPr>
            <a:spLocks noChangeShapeType="1"/>
          </p:cNvSpPr>
          <p:nvPr/>
        </p:nvSpPr>
        <p:spPr bwMode="auto">
          <a:xfrm>
            <a:off x="1063625" y="1747838"/>
            <a:ext cx="396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Line 27">
            <a:extLst>
              <a:ext uri="{FF2B5EF4-FFF2-40B4-BE49-F238E27FC236}">
                <a16:creationId xmlns:a16="http://schemas.microsoft.com/office/drawing/2014/main" id="{08F47946-2177-7044-A8F6-4BB796CE7FE9}"/>
              </a:ext>
            </a:extLst>
          </p:cNvPr>
          <p:cNvSpPr>
            <a:spLocks noChangeShapeType="1"/>
          </p:cNvSpPr>
          <p:nvPr/>
        </p:nvSpPr>
        <p:spPr bwMode="auto">
          <a:xfrm>
            <a:off x="1063625" y="1169988"/>
            <a:ext cx="3968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3" name="Line 28">
            <a:extLst>
              <a:ext uri="{FF2B5EF4-FFF2-40B4-BE49-F238E27FC236}">
                <a16:creationId xmlns:a16="http://schemas.microsoft.com/office/drawing/2014/main" id="{B511716C-D701-7643-B540-C7715EBC6BB0}"/>
              </a:ext>
            </a:extLst>
          </p:cNvPr>
          <p:cNvSpPr>
            <a:spLocks noChangeShapeType="1"/>
          </p:cNvSpPr>
          <p:nvPr/>
        </p:nvSpPr>
        <p:spPr bwMode="auto">
          <a:xfrm>
            <a:off x="1103313" y="5792788"/>
            <a:ext cx="74930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4" name="Line 29">
            <a:extLst>
              <a:ext uri="{FF2B5EF4-FFF2-40B4-BE49-F238E27FC236}">
                <a16:creationId xmlns:a16="http://schemas.microsoft.com/office/drawing/2014/main" id="{261031AD-5B08-1C41-9793-8A39D3EA53C9}"/>
              </a:ext>
            </a:extLst>
          </p:cNvPr>
          <p:cNvSpPr>
            <a:spLocks noChangeShapeType="1"/>
          </p:cNvSpPr>
          <p:nvPr/>
        </p:nvSpPr>
        <p:spPr bwMode="auto">
          <a:xfrm flipV="1">
            <a:off x="1103313"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5" name="Line 30">
            <a:extLst>
              <a:ext uri="{FF2B5EF4-FFF2-40B4-BE49-F238E27FC236}">
                <a16:creationId xmlns:a16="http://schemas.microsoft.com/office/drawing/2014/main" id="{4581A9EF-EF2D-C24D-B449-FE211DC6746A}"/>
              </a:ext>
            </a:extLst>
          </p:cNvPr>
          <p:cNvSpPr>
            <a:spLocks noChangeShapeType="1"/>
          </p:cNvSpPr>
          <p:nvPr/>
        </p:nvSpPr>
        <p:spPr bwMode="auto">
          <a:xfrm flipV="1">
            <a:off x="1403350"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6" name="Line 31">
            <a:extLst>
              <a:ext uri="{FF2B5EF4-FFF2-40B4-BE49-F238E27FC236}">
                <a16:creationId xmlns:a16="http://schemas.microsoft.com/office/drawing/2014/main" id="{F5B6B299-2C4D-D84D-BF98-AA16795FB2BD}"/>
              </a:ext>
            </a:extLst>
          </p:cNvPr>
          <p:cNvSpPr>
            <a:spLocks noChangeShapeType="1"/>
          </p:cNvSpPr>
          <p:nvPr/>
        </p:nvSpPr>
        <p:spPr bwMode="auto">
          <a:xfrm flipV="1">
            <a:off x="1701800"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7" name="Line 32">
            <a:extLst>
              <a:ext uri="{FF2B5EF4-FFF2-40B4-BE49-F238E27FC236}">
                <a16:creationId xmlns:a16="http://schemas.microsoft.com/office/drawing/2014/main" id="{10534AB1-9C6E-8E4B-AB13-2CBAC5F2D476}"/>
              </a:ext>
            </a:extLst>
          </p:cNvPr>
          <p:cNvSpPr>
            <a:spLocks noChangeShapeType="1"/>
          </p:cNvSpPr>
          <p:nvPr/>
        </p:nvSpPr>
        <p:spPr bwMode="auto">
          <a:xfrm flipV="1">
            <a:off x="2003425"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8" name="Line 33">
            <a:extLst>
              <a:ext uri="{FF2B5EF4-FFF2-40B4-BE49-F238E27FC236}">
                <a16:creationId xmlns:a16="http://schemas.microsoft.com/office/drawing/2014/main" id="{67EBD218-0209-4E44-8FF9-CF0AB93227A8}"/>
              </a:ext>
            </a:extLst>
          </p:cNvPr>
          <p:cNvSpPr>
            <a:spLocks noChangeShapeType="1"/>
          </p:cNvSpPr>
          <p:nvPr/>
        </p:nvSpPr>
        <p:spPr bwMode="auto">
          <a:xfrm flipV="1">
            <a:off x="2303463"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9" name="Line 34">
            <a:extLst>
              <a:ext uri="{FF2B5EF4-FFF2-40B4-BE49-F238E27FC236}">
                <a16:creationId xmlns:a16="http://schemas.microsoft.com/office/drawing/2014/main" id="{D6628B3F-DAEE-0340-B71A-DDF44EE8C967}"/>
              </a:ext>
            </a:extLst>
          </p:cNvPr>
          <p:cNvSpPr>
            <a:spLocks noChangeShapeType="1"/>
          </p:cNvSpPr>
          <p:nvPr/>
        </p:nvSpPr>
        <p:spPr bwMode="auto">
          <a:xfrm flipV="1">
            <a:off x="2601913"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0" name="Line 35">
            <a:extLst>
              <a:ext uri="{FF2B5EF4-FFF2-40B4-BE49-F238E27FC236}">
                <a16:creationId xmlns:a16="http://schemas.microsoft.com/office/drawing/2014/main" id="{B2DA9CBE-BE70-214C-89E7-53A0D96D9298}"/>
              </a:ext>
            </a:extLst>
          </p:cNvPr>
          <p:cNvSpPr>
            <a:spLocks noChangeShapeType="1"/>
          </p:cNvSpPr>
          <p:nvPr/>
        </p:nvSpPr>
        <p:spPr bwMode="auto">
          <a:xfrm flipV="1">
            <a:off x="2901950"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1" name="Line 36">
            <a:extLst>
              <a:ext uri="{FF2B5EF4-FFF2-40B4-BE49-F238E27FC236}">
                <a16:creationId xmlns:a16="http://schemas.microsoft.com/office/drawing/2014/main" id="{2CFB1B72-9C99-AB4B-B1B7-C7279741BA31}"/>
              </a:ext>
            </a:extLst>
          </p:cNvPr>
          <p:cNvSpPr>
            <a:spLocks noChangeShapeType="1"/>
          </p:cNvSpPr>
          <p:nvPr/>
        </p:nvSpPr>
        <p:spPr bwMode="auto">
          <a:xfrm flipV="1">
            <a:off x="3201988"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2" name="Line 37">
            <a:extLst>
              <a:ext uri="{FF2B5EF4-FFF2-40B4-BE49-F238E27FC236}">
                <a16:creationId xmlns:a16="http://schemas.microsoft.com/office/drawing/2014/main" id="{BDC00D4C-9892-6549-AC62-AC3260499D93}"/>
              </a:ext>
            </a:extLst>
          </p:cNvPr>
          <p:cNvSpPr>
            <a:spLocks noChangeShapeType="1"/>
          </p:cNvSpPr>
          <p:nvPr/>
        </p:nvSpPr>
        <p:spPr bwMode="auto">
          <a:xfrm flipV="1">
            <a:off x="3500438"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3" name="Line 38">
            <a:extLst>
              <a:ext uri="{FF2B5EF4-FFF2-40B4-BE49-F238E27FC236}">
                <a16:creationId xmlns:a16="http://schemas.microsoft.com/office/drawing/2014/main" id="{7A230A09-8E4D-FF4C-BB17-CF1B81AAE292}"/>
              </a:ext>
            </a:extLst>
          </p:cNvPr>
          <p:cNvSpPr>
            <a:spLocks noChangeShapeType="1"/>
          </p:cNvSpPr>
          <p:nvPr/>
        </p:nvSpPr>
        <p:spPr bwMode="auto">
          <a:xfrm flipV="1">
            <a:off x="3800475"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4" name="Line 39">
            <a:extLst>
              <a:ext uri="{FF2B5EF4-FFF2-40B4-BE49-F238E27FC236}">
                <a16:creationId xmlns:a16="http://schemas.microsoft.com/office/drawing/2014/main" id="{E690ACF0-0521-AB4D-A474-902C63B1AA94}"/>
              </a:ext>
            </a:extLst>
          </p:cNvPr>
          <p:cNvSpPr>
            <a:spLocks noChangeShapeType="1"/>
          </p:cNvSpPr>
          <p:nvPr/>
        </p:nvSpPr>
        <p:spPr bwMode="auto">
          <a:xfrm flipV="1">
            <a:off x="4100513"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5" name="Line 40">
            <a:extLst>
              <a:ext uri="{FF2B5EF4-FFF2-40B4-BE49-F238E27FC236}">
                <a16:creationId xmlns:a16="http://schemas.microsoft.com/office/drawing/2014/main" id="{2D4DD12F-4110-8A41-86E2-CE27B8D51350}"/>
              </a:ext>
            </a:extLst>
          </p:cNvPr>
          <p:cNvSpPr>
            <a:spLocks noChangeShapeType="1"/>
          </p:cNvSpPr>
          <p:nvPr/>
        </p:nvSpPr>
        <p:spPr bwMode="auto">
          <a:xfrm flipV="1">
            <a:off x="4400550"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6" name="Line 41">
            <a:extLst>
              <a:ext uri="{FF2B5EF4-FFF2-40B4-BE49-F238E27FC236}">
                <a16:creationId xmlns:a16="http://schemas.microsoft.com/office/drawing/2014/main" id="{31987E48-10BE-2B42-8066-AF1CADCDD830}"/>
              </a:ext>
            </a:extLst>
          </p:cNvPr>
          <p:cNvSpPr>
            <a:spLocks noChangeShapeType="1"/>
          </p:cNvSpPr>
          <p:nvPr/>
        </p:nvSpPr>
        <p:spPr bwMode="auto">
          <a:xfrm flipV="1">
            <a:off x="4700588"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2">
            <a:extLst>
              <a:ext uri="{FF2B5EF4-FFF2-40B4-BE49-F238E27FC236}">
                <a16:creationId xmlns:a16="http://schemas.microsoft.com/office/drawing/2014/main" id="{3CE0D2A3-106D-C34D-A27F-751F3DFACDD8}"/>
              </a:ext>
            </a:extLst>
          </p:cNvPr>
          <p:cNvSpPr>
            <a:spLocks noChangeShapeType="1"/>
          </p:cNvSpPr>
          <p:nvPr/>
        </p:nvSpPr>
        <p:spPr bwMode="auto">
          <a:xfrm flipV="1">
            <a:off x="5000625"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43">
            <a:extLst>
              <a:ext uri="{FF2B5EF4-FFF2-40B4-BE49-F238E27FC236}">
                <a16:creationId xmlns:a16="http://schemas.microsoft.com/office/drawing/2014/main" id="{9A7637F0-36F8-704E-BBA9-C37226F404B2}"/>
              </a:ext>
            </a:extLst>
          </p:cNvPr>
          <p:cNvSpPr>
            <a:spLocks noChangeShapeType="1"/>
          </p:cNvSpPr>
          <p:nvPr/>
        </p:nvSpPr>
        <p:spPr bwMode="auto">
          <a:xfrm flipV="1">
            <a:off x="5300663"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9" name="Line 44">
            <a:extLst>
              <a:ext uri="{FF2B5EF4-FFF2-40B4-BE49-F238E27FC236}">
                <a16:creationId xmlns:a16="http://schemas.microsoft.com/office/drawing/2014/main" id="{FB45A72A-8D83-D948-89AD-48745269EFE7}"/>
              </a:ext>
            </a:extLst>
          </p:cNvPr>
          <p:cNvSpPr>
            <a:spLocks noChangeShapeType="1"/>
          </p:cNvSpPr>
          <p:nvPr/>
        </p:nvSpPr>
        <p:spPr bwMode="auto">
          <a:xfrm flipV="1">
            <a:off x="5599113"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0" name="Line 45">
            <a:extLst>
              <a:ext uri="{FF2B5EF4-FFF2-40B4-BE49-F238E27FC236}">
                <a16:creationId xmlns:a16="http://schemas.microsoft.com/office/drawing/2014/main" id="{991599BF-502F-1447-88E4-FC2BCE995170}"/>
              </a:ext>
            </a:extLst>
          </p:cNvPr>
          <p:cNvSpPr>
            <a:spLocks noChangeShapeType="1"/>
          </p:cNvSpPr>
          <p:nvPr/>
        </p:nvSpPr>
        <p:spPr bwMode="auto">
          <a:xfrm flipV="1">
            <a:off x="5899150"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1" name="Line 46">
            <a:extLst>
              <a:ext uri="{FF2B5EF4-FFF2-40B4-BE49-F238E27FC236}">
                <a16:creationId xmlns:a16="http://schemas.microsoft.com/office/drawing/2014/main" id="{EC8FE15F-C4A2-6544-924D-7BEEBA603A40}"/>
              </a:ext>
            </a:extLst>
          </p:cNvPr>
          <p:cNvSpPr>
            <a:spLocks noChangeShapeType="1"/>
          </p:cNvSpPr>
          <p:nvPr/>
        </p:nvSpPr>
        <p:spPr bwMode="auto">
          <a:xfrm flipV="1">
            <a:off x="6199188"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2" name="Line 47">
            <a:extLst>
              <a:ext uri="{FF2B5EF4-FFF2-40B4-BE49-F238E27FC236}">
                <a16:creationId xmlns:a16="http://schemas.microsoft.com/office/drawing/2014/main" id="{A141876E-A231-8E41-A05C-0C2A718C1B75}"/>
              </a:ext>
            </a:extLst>
          </p:cNvPr>
          <p:cNvSpPr>
            <a:spLocks noChangeShapeType="1"/>
          </p:cNvSpPr>
          <p:nvPr/>
        </p:nvSpPr>
        <p:spPr bwMode="auto">
          <a:xfrm flipV="1">
            <a:off x="6497638"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3" name="Line 48">
            <a:extLst>
              <a:ext uri="{FF2B5EF4-FFF2-40B4-BE49-F238E27FC236}">
                <a16:creationId xmlns:a16="http://schemas.microsoft.com/office/drawing/2014/main" id="{170300B6-9A42-6044-B67F-0AD8877816A6}"/>
              </a:ext>
            </a:extLst>
          </p:cNvPr>
          <p:cNvSpPr>
            <a:spLocks noChangeShapeType="1"/>
          </p:cNvSpPr>
          <p:nvPr/>
        </p:nvSpPr>
        <p:spPr bwMode="auto">
          <a:xfrm flipV="1">
            <a:off x="6797675"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4" name="Line 49">
            <a:extLst>
              <a:ext uri="{FF2B5EF4-FFF2-40B4-BE49-F238E27FC236}">
                <a16:creationId xmlns:a16="http://schemas.microsoft.com/office/drawing/2014/main" id="{05E23A42-47F7-324A-A234-492674BA8B29}"/>
              </a:ext>
            </a:extLst>
          </p:cNvPr>
          <p:cNvSpPr>
            <a:spLocks noChangeShapeType="1"/>
          </p:cNvSpPr>
          <p:nvPr/>
        </p:nvSpPr>
        <p:spPr bwMode="auto">
          <a:xfrm flipV="1">
            <a:off x="7099300"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5" name="Line 50">
            <a:extLst>
              <a:ext uri="{FF2B5EF4-FFF2-40B4-BE49-F238E27FC236}">
                <a16:creationId xmlns:a16="http://schemas.microsoft.com/office/drawing/2014/main" id="{773E0C15-E5D6-6C4C-AF7F-2E2F34D40C89}"/>
              </a:ext>
            </a:extLst>
          </p:cNvPr>
          <p:cNvSpPr>
            <a:spLocks noChangeShapeType="1"/>
          </p:cNvSpPr>
          <p:nvPr/>
        </p:nvSpPr>
        <p:spPr bwMode="auto">
          <a:xfrm flipV="1">
            <a:off x="7397750"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6" name="Line 51">
            <a:extLst>
              <a:ext uri="{FF2B5EF4-FFF2-40B4-BE49-F238E27FC236}">
                <a16:creationId xmlns:a16="http://schemas.microsoft.com/office/drawing/2014/main" id="{6F3AAA9D-DF7C-F941-98E3-9886D6AA2D72}"/>
              </a:ext>
            </a:extLst>
          </p:cNvPr>
          <p:cNvSpPr>
            <a:spLocks noChangeShapeType="1"/>
          </p:cNvSpPr>
          <p:nvPr/>
        </p:nvSpPr>
        <p:spPr bwMode="auto">
          <a:xfrm flipV="1">
            <a:off x="7697788"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7" name="Line 52">
            <a:extLst>
              <a:ext uri="{FF2B5EF4-FFF2-40B4-BE49-F238E27FC236}">
                <a16:creationId xmlns:a16="http://schemas.microsoft.com/office/drawing/2014/main" id="{582EA2B0-8530-6E41-BEC1-BB9C628ADA4B}"/>
              </a:ext>
            </a:extLst>
          </p:cNvPr>
          <p:cNvSpPr>
            <a:spLocks noChangeShapeType="1"/>
          </p:cNvSpPr>
          <p:nvPr/>
        </p:nvSpPr>
        <p:spPr bwMode="auto">
          <a:xfrm flipV="1">
            <a:off x="7997825"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8" name="Line 53">
            <a:extLst>
              <a:ext uri="{FF2B5EF4-FFF2-40B4-BE49-F238E27FC236}">
                <a16:creationId xmlns:a16="http://schemas.microsoft.com/office/drawing/2014/main" id="{D007D0AA-0177-5E40-9CE6-04C22DF4358A}"/>
              </a:ext>
            </a:extLst>
          </p:cNvPr>
          <p:cNvSpPr>
            <a:spLocks noChangeShapeType="1"/>
          </p:cNvSpPr>
          <p:nvPr/>
        </p:nvSpPr>
        <p:spPr bwMode="auto">
          <a:xfrm flipV="1">
            <a:off x="8296275" y="5792788"/>
            <a:ext cx="1588"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9" name="Line 54">
            <a:extLst>
              <a:ext uri="{FF2B5EF4-FFF2-40B4-BE49-F238E27FC236}">
                <a16:creationId xmlns:a16="http://schemas.microsoft.com/office/drawing/2014/main" id="{5A3861A2-58CE-EB4E-91CD-CF7F2799678D}"/>
              </a:ext>
            </a:extLst>
          </p:cNvPr>
          <p:cNvSpPr>
            <a:spLocks noChangeShapeType="1"/>
          </p:cNvSpPr>
          <p:nvPr/>
        </p:nvSpPr>
        <p:spPr bwMode="auto">
          <a:xfrm flipV="1">
            <a:off x="8596313" y="5792788"/>
            <a:ext cx="1587" cy="39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0" name="Rectangle 55">
            <a:extLst>
              <a:ext uri="{FF2B5EF4-FFF2-40B4-BE49-F238E27FC236}">
                <a16:creationId xmlns:a16="http://schemas.microsoft.com/office/drawing/2014/main" id="{999104E3-C1CC-0449-A6AE-A5B7D2E110D3}"/>
              </a:ext>
            </a:extLst>
          </p:cNvPr>
          <p:cNvSpPr>
            <a:spLocks noChangeArrowheads="1"/>
          </p:cNvSpPr>
          <p:nvPr/>
        </p:nvSpPr>
        <p:spPr bwMode="auto">
          <a:xfrm>
            <a:off x="2460625" y="676275"/>
            <a:ext cx="4306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400" b="1">
                <a:solidFill>
                  <a:srgbClr val="000000"/>
                </a:solidFill>
                <a:latin typeface="Arial" panose="020B0604020202020204" pitchFamily="34" charset="0"/>
              </a:rPr>
              <a:t>GWH Impacts from Programs Begun Prior to 2001</a:t>
            </a:r>
            <a:endParaRPr lang="en-US" altLang="en-US"/>
          </a:p>
        </p:txBody>
      </p:sp>
      <p:sp>
        <p:nvSpPr>
          <p:cNvPr id="24631" name="Rectangle 56">
            <a:extLst>
              <a:ext uri="{FF2B5EF4-FFF2-40B4-BE49-F238E27FC236}">
                <a16:creationId xmlns:a16="http://schemas.microsoft.com/office/drawing/2014/main" id="{54C1F8D5-7656-1140-8CA3-72D738C499BF}"/>
              </a:ext>
            </a:extLst>
          </p:cNvPr>
          <p:cNvSpPr>
            <a:spLocks noChangeArrowheads="1"/>
          </p:cNvSpPr>
          <p:nvPr/>
        </p:nvSpPr>
        <p:spPr bwMode="auto">
          <a:xfrm>
            <a:off x="936625" y="5716588"/>
            <a:ext cx="1317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0</a:t>
            </a:r>
            <a:endParaRPr lang="en-US" altLang="en-US"/>
          </a:p>
        </p:txBody>
      </p:sp>
      <p:sp>
        <p:nvSpPr>
          <p:cNvPr id="24632" name="Rectangle 57">
            <a:extLst>
              <a:ext uri="{FF2B5EF4-FFF2-40B4-BE49-F238E27FC236}">
                <a16:creationId xmlns:a16="http://schemas.microsoft.com/office/drawing/2014/main" id="{662FFA65-21FC-BC4C-943C-37D754055CEB}"/>
              </a:ext>
            </a:extLst>
          </p:cNvPr>
          <p:cNvSpPr>
            <a:spLocks noChangeArrowheads="1"/>
          </p:cNvSpPr>
          <p:nvPr/>
        </p:nvSpPr>
        <p:spPr bwMode="auto">
          <a:xfrm>
            <a:off x="690563" y="5138738"/>
            <a:ext cx="3762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5,000</a:t>
            </a:r>
            <a:endParaRPr lang="en-US" altLang="en-US"/>
          </a:p>
        </p:txBody>
      </p:sp>
      <p:sp>
        <p:nvSpPr>
          <p:cNvPr id="24633" name="Rectangle 58">
            <a:extLst>
              <a:ext uri="{FF2B5EF4-FFF2-40B4-BE49-F238E27FC236}">
                <a16:creationId xmlns:a16="http://schemas.microsoft.com/office/drawing/2014/main" id="{3DC39B71-A067-A14A-B783-F92DFDDA91EB}"/>
              </a:ext>
            </a:extLst>
          </p:cNvPr>
          <p:cNvSpPr>
            <a:spLocks noChangeArrowheads="1"/>
          </p:cNvSpPr>
          <p:nvPr/>
        </p:nvSpPr>
        <p:spPr bwMode="auto">
          <a:xfrm>
            <a:off x="620713" y="4560888"/>
            <a:ext cx="446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10,000</a:t>
            </a:r>
            <a:endParaRPr lang="en-US" altLang="en-US"/>
          </a:p>
        </p:txBody>
      </p:sp>
      <p:sp>
        <p:nvSpPr>
          <p:cNvPr id="24634" name="Rectangle 59">
            <a:extLst>
              <a:ext uri="{FF2B5EF4-FFF2-40B4-BE49-F238E27FC236}">
                <a16:creationId xmlns:a16="http://schemas.microsoft.com/office/drawing/2014/main" id="{1C3BCB3E-3897-E14B-BF60-C158C46A6995}"/>
              </a:ext>
            </a:extLst>
          </p:cNvPr>
          <p:cNvSpPr>
            <a:spLocks noChangeArrowheads="1"/>
          </p:cNvSpPr>
          <p:nvPr/>
        </p:nvSpPr>
        <p:spPr bwMode="auto">
          <a:xfrm>
            <a:off x="620713" y="3983038"/>
            <a:ext cx="446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15,000</a:t>
            </a:r>
            <a:endParaRPr lang="en-US" altLang="en-US"/>
          </a:p>
        </p:txBody>
      </p:sp>
      <p:sp>
        <p:nvSpPr>
          <p:cNvPr id="24635" name="Rectangle 60">
            <a:extLst>
              <a:ext uri="{FF2B5EF4-FFF2-40B4-BE49-F238E27FC236}">
                <a16:creationId xmlns:a16="http://schemas.microsoft.com/office/drawing/2014/main" id="{0ED190EE-74B8-EB4D-80E0-C31C6198B4C1}"/>
              </a:ext>
            </a:extLst>
          </p:cNvPr>
          <p:cNvSpPr>
            <a:spLocks noChangeArrowheads="1"/>
          </p:cNvSpPr>
          <p:nvPr/>
        </p:nvSpPr>
        <p:spPr bwMode="auto">
          <a:xfrm>
            <a:off x="620713" y="3406775"/>
            <a:ext cx="446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20,000</a:t>
            </a:r>
            <a:endParaRPr lang="en-US" altLang="en-US"/>
          </a:p>
        </p:txBody>
      </p:sp>
      <p:sp>
        <p:nvSpPr>
          <p:cNvPr id="24636" name="Rectangle 61">
            <a:extLst>
              <a:ext uri="{FF2B5EF4-FFF2-40B4-BE49-F238E27FC236}">
                <a16:creationId xmlns:a16="http://schemas.microsoft.com/office/drawing/2014/main" id="{C8BAFB5F-213C-244C-ACAC-3FAE6F0C774B}"/>
              </a:ext>
            </a:extLst>
          </p:cNvPr>
          <p:cNvSpPr>
            <a:spLocks noChangeArrowheads="1"/>
          </p:cNvSpPr>
          <p:nvPr/>
        </p:nvSpPr>
        <p:spPr bwMode="auto">
          <a:xfrm>
            <a:off x="620713" y="2827338"/>
            <a:ext cx="446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25,000</a:t>
            </a:r>
            <a:endParaRPr lang="en-US" altLang="en-US"/>
          </a:p>
        </p:txBody>
      </p:sp>
      <p:sp>
        <p:nvSpPr>
          <p:cNvPr id="24637" name="Rectangle 62">
            <a:extLst>
              <a:ext uri="{FF2B5EF4-FFF2-40B4-BE49-F238E27FC236}">
                <a16:creationId xmlns:a16="http://schemas.microsoft.com/office/drawing/2014/main" id="{58B97BAC-AFFB-7940-BD4D-5B1A9AA2D8AC}"/>
              </a:ext>
            </a:extLst>
          </p:cNvPr>
          <p:cNvSpPr>
            <a:spLocks noChangeArrowheads="1"/>
          </p:cNvSpPr>
          <p:nvPr/>
        </p:nvSpPr>
        <p:spPr bwMode="auto">
          <a:xfrm>
            <a:off x="620713" y="2249488"/>
            <a:ext cx="446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30,000</a:t>
            </a:r>
            <a:endParaRPr lang="en-US" altLang="en-US"/>
          </a:p>
        </p:txBody>
      </p:sp>
      <p:sp>
        <p:nvSpPr>
          <p:cNvPr id="24638" name="Rectangle 63">
            <a:extLst>
              <a:ext uri="{FF2B5EF4-FFF2-40B4-BE49-F238E27FC236}">
                <a16:creationId xmlns:a16="http://schemas.microsoft.com/office/drawing/2014/main" id="{FB2E4669-F721-8D40-88E0-AA93BFF9B5E0}"/>
              </a:ext>
            </a:extLst>
          </p:cNvPr>
          <p:cNvSpPr>
            <a:spLocks noChangeArrowheads="1"/>
          </p:cNvSpPr>
          <p:nvPr/>
        </p:nvSpPr>
        <p:spPr bwMode="auto">
          <a:xfrm>
            <a:off x="620713" y="1671638"/>
            <a:ext cx="446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35,000</a:t>
            </a:r>
            <a:endParaRPr lang="en-US" altLang="en-US"/>
          </a:p>
        </p:txBody>
      </p:sp>
      <p:sp>
        <p:nvSpPr>
          <p:cNvPr id="24639" name="Rectangle 64">
            <a:extLst>
              <a:ext uri="{FF2B5EF4-FFF2-40B4-BE49-F238E27FC236}">
                <a16:creationId xmlns:a16="http://schemas.microsoft.com/office/drawing/2014/main" id="{4B78D148-0BA6-6446-98A2-C93CE98E1C46}"/>
              </a:ext>
            </a:extLst>
          </p:cNvPr>
          <p:cNvSpPr>
            <a:spLocks noChangeArrowheads="1"/>
          </p:cNvSpPr>
          <p:nvPr/>
        </p:nvSpPr>
        <p:spPr bwMode="auto">
          <a:xfrm>
            <a:off x="620713" y="1093788"/>
            <a:ext cx="446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40,000</a:t>
            </a:r>
            <a:endParaRPr lang="en-US" altLang="en-US"/>
          </a:p>
        </p:txBody>
      </p:sp>
      <p:sp>
        <p:nvSpPr>
          <p:cNvPr id="24640" name="Rectangle 65">
            <a:extLst>
              <a:ext uri="{FF2B5EF4-FFF2-40B4-BE49-F238E27FC236}">
                <a16:creationId xmlns:a16="http://schemas.microsoft.com/office/drawing/2014/main" id="{91BF74EA-AFE8-BF45-BD61-2E6E98EB085A}"/>
              </a:ext>
            </a:extLst>
          </p:cNvPr>
          <p:cNvSpPr>
            <a:spLocks noChangeArrowheads="1"/>
          </p:cNvSpPr>
          <p:nvPr/>
        </p:nvSpPr>
        <p:spPr bwMode="auto">
          <a:xfrm rot="-2700000">
            <a:off x="782638"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1975</a:t>
            </a:r>
            <a:endParaRPr lang="en-US" altLang="en-US"/>
          </a:p>
        </p:txBody>
      </p:sp>
      <p:sp>
        <p:nvSpPr>
          <p:cNvPr id="24641" name="Rectangle 66">
            <a:extLst>
              <a:ext uri="{FF2B5EF4-FFF2-40B4-BE49-F238E27FC236}">
                <a16:creationId xmlns:a16="http://schemas.microsoft.com/office/drawing/2014/main" id="{51121D1E-3B52-0741-9B1F-6F076DF7774D}"/>
              </a:ext>
            </a:extLst>
          </p:cNvPr>
          <p:cNvSpPr>
            <a:spLocks noChangeArrowheads="1"/>
          </p:cNvSpPr>
          <p:nvPr/>
        </p:nvSpPr>
        <p:spPr bwMode="auto">
          <a:xfrm rot="-2700000">
            <a:off x="1082675" y="5962650"/>
            <a:ext cx="3413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1976</a:t>
            </a:r>
            <a:endParaRPr lang="en-US" altLang="en-US"/>
          </a:p>
        </p:txBody>
      </p:sp>
      <p:sp>
        <p:nvSpPr>
          <p:cNvPr id="24642" name="Rectangle 67">
            <a:extLst>
              <a:ext uri="{FF2B5EF4-FFF2-40B4-BE49-F238E27FC236}">
                <a16:creationId xmlns:a16="http://schemas.microsoft.com/office/drawing/2014/main" id="{D4759C09-03A3-E04A-8110-9D3437D69070}"/>
              </a:ext>
            </a:extLst>
          </p:cNvPr>
          <p:cNvSpPr>
            <a:spLocks noChangeArrowheads="1"/>
          </p:cNvSpPr>
          <p:nvPr/>
        </p:nvSpPr>
        <p:spPr bwMode="auto">
          <a:xfrm rot="-2700000">
            <a:off x="1381125" y="5962650"/>
            <a:ext cx="3413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1977</a:t>
            </a:r>
            <a:endParaRPr lang="en-US" altLang="en-US"/>
          </a:p>
        </p:txBody>
      </p:sp>
      <p:sp>
        <p:nvSpPr>
          <p:cNvPr id="24643" name="Rectangle 68">
            <a:extLst>
              <a:ext uri="{FF2B5EF4-FFF2-40B4-BE49-F238E27FC236}">
                <a16:creationId xmlns:a16="http://schemas.microsoft.com/office/drawing/2014/main" id="{2E9EAA05-8503-B54C-949E-1BF6E00661E6}"/>
              </a:ext>
            </a:extLst>
          </p:cNvPr>
          <p:cNvSpPr>
            <a:spLocks noChangeArrowheads="1"/>
          </p:cNvSpPr>
          <p:nvPr/>
        </p:nvSpPr>
        <p:spPr bwMode="auto">
          <a:xfrm rot="-2700000">
            <a:off x="1681163"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1978</a:t>
            </a:r>
            <a:endParaRPr lang="en-US" altLang="en-US"/>
          </a:p>
        </p:txBody>
      </p:sp>
      <p:sp>
        <p:nvSpPr>
          <p:cNvPr id="24644" name="Rectangle 69">
            <a:extLst>
              <a:ext uri="{FF2B5EF4-FFF2-40B4-BE49-F238E27FC236}">
                <a16:creationId xmlns:a16="http://schemas.microsoft.com/office/drawing/2014/main" id="{3074578E-A07D-F647-80C0-3CA778970045}"/>
              </a:ext>
            </a:extLst>
          </p:cNvPr>
          <p:cNvSpPr>
            <a:spLocks noChangeArrowheads="1"/>
          </p:cNvSpPr>
          <p:nvPr/>
        </p:nvSpPr>
        <p:spPr bwMode="auto">
          <a:xfrm rot="-2700000">
            <a:off x="1981200" y="5962650"/>
            <a:ext cx="3413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1979</a:t>
            </a:r>
            <a:endParaRPr lang="en-US" altLang="en-US"/>
          </a:p>
        </p:txBody>
      </p:sp>
      <p:sp>
        <p:nvSpPr>
          <p:cNvPr id="24645" name="Rectangle 70">
            <a:extLst>
              <a:ext uri="{FF2B5EF4-FFF2-40B4-BE49-F238E27FC236}">
                <a16:creationId xmlns:a16="http://schemas.microsoft.com/office/drawing/2014/main" id="{B9B875E6-2346-AE48-A812-D1A34B7AA764}"/>
              </a:ext>
            </a:extLst>
          </p:cNvPr>
          <p:cNvSpPr>
            <a:spLocks noChangeArrowheads="1"/>
          </p:cNvSpPr>
          <p:nvPr/>
        </p:nvSpPr>
        <p:spPr bwMode="auto">
          <a:xfrm rot="-2700000">
            <a:off x="2281238"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1980</a:t>
            </a:r>
            <a:endParaRPr lang="en-US" altLang="en-US"/>
          </a:p>
        </p:txBody>
      </p:sp>
      <p:sp>
        <p:nvSpPr>
          <p:cNvPr id="24646" name="Rectangle 71">
            <a:extLst>
              <a:ext uri="{FF2B5EF4-FFF2-40B4-BE49-F238E27FC236}">
                <a16:creationId xmlns:a16="http://schemas.microsoft.com/office/drawing/2014/main" id="{A9A2CAF5-8407-5245-9652-1729867B2F23}"/>
              </a:ext>
            </a:extLst>
          </p:cNvPr>
          <p:cNvSpPr>
            <a:spLocks noChangeArrowheads="1"/>
          </p:cNvSpPr>
          <p:nvPr/>
        </p:nvSpPr>
        <p:spPr bwMode="auto">
          <a:xfrm rot="-2700000">
            <a:off x="2581275" y="5962650"/>
            <a:ext cx="3413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1981</a:t>
            </a:r>
            <a:endParaRPr lang="en-US" altLang="en-US"/>
          </a:p>
        </p:txBody>
      </p:sp>
      <p:sp>
        <p:nvSpPr>
          <p:cNvPr id="24647" name="Rectangle 72">
            <a:extLst>
              <a:ext uri="{FF2B5EF4-FFF2-40B4-BE49-F238E27FC236}">
                <a16:creationId xmlns:a16="http://schemas.microsoft.com/office/drawing/2014/main" id="{442843A7-74CC-B142-B12D-0D86417CB976}"/>
              </a:ext>
            </a:extLst>
          </p:cNvPr>
          <p:cNvSpPr>
            <a:spLocks noChangeArrowheads="1"/>
          </p:cNvSpPr>
          <p:nvPr/>
        </p:nvSpPr>
        <p:spPr bwMode="auto">
          <a:xfrm rot="-2700000">
            <a:off x="2881313"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1982</a:t>
            </a:r>
            <a:endParaRPr lang="en-US" altLang="en-US"/>
          </a:p>
        </p:txBody>
      </p:sp>
      <p:sp>
        <p:nvSpPr>
          <p:cNvPr id="24648" name="Rectangle 73">
            <a:extLst>
              <a:ext uri="{FF2B5EF4-FFF2-40B4-BE49-F238E27FC236}">
                <a16:creationId xmlns:a16="http://schemas.microsoft.com/office/drawing/2014/main" id="{016ECF68-A1EC-E240-8EBE-A8582B022673}"/>
              </a:ext>
            </a:extLst>
          </p:cNvPr>
          <p:cNvSpPr>
            <a:spLocks noChangeArrowheads="1"/>
          </p:cNvSpPr>
          <p:nvPr/>
        </p:nvSpPr>
        <p:spPr bwMode="auto">
          <a:xfrm rot="-2700000">
            <a:off x="3179763"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1983</a:t>
            </a:r>
            <a:endParaRPr lang="en-US" altLang="en-US"/>
          </a:p>
        </p:txBody>
      </p:sp>
      <p:sp>
        <p:nvSpPr>
          <p:cNvPr id="24649" name="Rectangle 74">
            <a:extLst>
              <a:ext uri="{FF2B5EF4-FFF2-40B4-BE49-F238E27FC236}">
                <a16:creationId xmlns:a16="http://schemas.microsoft.com/office/drawing/2014/main" id="{D391765D-4152-0443-9F2C-BC664B663A32}"/>
              </a:ext>
            </a:extLst>
          </p:cNvPr>
          <p:cNvSpPr>
            <a:spLocks noChangeArrowheads="1"/>
          </p:cNvSpPr>
          <p:nvPr/>
        </p:nvSpPr>
        <p:spPr bwMode="auto">
          <a:xfrm rot="-2700000">
            <a:off x="3479800" y="5962650"/>
            <a:ext cx="3413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1984</a:t>
            </a:r>
            <a:endParaRPr lang="en-US" altLang="en-US"/>
          </a:p>
        </p:txBody>
      </p:sp>
      <p:sp>
        <p:nvSpPr>
          <p:cNvPr id="24650" name="Rectangle 75">
            <a:extLst>
              <a:ext uri="{FF2B5EF4-FFF2-40B4-BE49-F238E27FC236}">
                <a16:creationId xmlns:a16="http://schemas.microsoft.com/office/drawing/2014/main" id="{581E0C37-497A-FA47-AB89-1CA573E3538E}"/>
              </a:ext>
            </a:extLst>
          </p:cNvPr>
          <p:cNvSpPr>
            <a:spLocks noChangeArrowheads="1"/>
          </p:cNvSpPr>
          <p:nvPr/>
        </p:nvSpPr>
        <p:spPr bwMode="auto">
          <a:xfrm rot="-2700000">
            <a:off x="3779838"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1985</a:t>
            </a:r>
            <a:endParaRPr lang="en-US" altLang="en-US"/>
          </a:p>
        </p:txBody>
      </p:sp>
      <p:sp>
        <p:nvSpPr>
          <p:cNvPr id="24651" name="Rectangle 76">
            <a:extLst>
              <a:ext uri="{FF2B5EF4-FFF2-40B4-BE49-F238E27FC236}">
                <a16:creationId xmlns:a16="http://schemas.microsoft.com/office/drawing/2014/main" id="{04C7D1D6-D863-1845-97E7-A2F4920AA59D}"/>
              </a:ext>
            </a:extLst>
          </p:cNvPr>
          <p:cNvSpPr>
            <a:spLocks noChangeArrowheads="1"/>
          </p:cNvSpPr>
          <p:nvPr/>
        </p:nvSpPr>
        <p:spPr bwMode="auto">
          <a:xfrm rot="-2700000">
            <a:off x="4078288"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1986</a:t>
            </a:r>
            <a:endParaRPr lang="en-US" altLang="en-US"/>
          </a:p>
        </p:txBody>
      </p:sp>
      <p:sp>
        <p:nvSpPr>
          <p:cNvPr id="24652" name="Rectangle 77">
            <a:extLst>
              <a:ext uri="{FF2B5EF4-FFF2-40B4-BE49-F238E27FC236}">
                <a16:creationId xmlns:a16="http://schemas.microsoft.com/office/drawing/2014/main" id="{AE27020F-B2FB-9647-805B-FC37C3A388DB}"/>
              </a:ext>
            </a:extLst>
          </p:cNvPr>
          <p:cNvSpPr>
            <a:spLocks noChangeArrowheads="1"/>
          </p:cNvSpPr>
          <p:nvPr/>
        </p:nvSpPr>
        <p:spPr bwMode="auto">
          <a:xfrm rot="-2700000">
            <a:off x="4378325" y="5962650"/>
            <a:ext cx="3413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1987</a:t>
            </a:r>
            <a:endParaRPr lang="en-US" altLang="en-US"/>
          </a:p>
        </p:txBody>
      </p:sp>
      <p:sp>
        <p:nvSpPr>
          <p:cNvPr id="24653" name="Rectangle 78">
            <a:extLst>
              <a:ext uri="{FF2B5EF4-FFF2-40B4-BE49-F238E27FC236}">
                <a16:creationId xmlns:a16="http://schemas.microsoft.com/office/drawing/2014/main" id="{C3453023-C740-A044-A0C7-0AC26115ADDC}"/>
              </a:ext>
            </a:extLst>
          </p:cNvPr>
          <p:cNvSpPr>
            <a:spLocks noChangeArrowheads="1"/>
          </p:cNvSpPr>
          <p:nvPr/>
        </p:nvSpPr>
        <p:spPr bwMode="auto">
          <a:xfrm rot="-2700000">
            <a:off x="4678363"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1988</a:t>
            </a:r>
            <a:endParaRPr lang="en-US" altLang="en-US"/>
          </a:p>
        </p:txBody>
      </p:sp>
      <p:sp>
        <p:nvSpPr>
          <p:cNvPr id="24654" name="Rectangle 79">
            <a:extLst>
              <a:ext uri="{FF2B5EF4-FFF2-40B4-BE49-F238E27FC236}">
                <a16:creationId xmlns:a16="http://schemas.microsoft.com/office/drawing/2014/main" id="{260EA7B1-5856-5947-BF3C-2E00585701FA}"/>
              </a:ext>
            </a:extLst>
          </p:cNvPr>
          <p:cNvSpPr>
            <a:spLocks noChangeArrowheads="1"/>
          </p:cNvSpPr>
          <p:nvPr/>
        </p:nvSpPr>
        <p:spPr bwMode="auto">
          <a:xfrm rot="-2700000">
            <a:off x="4979988"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1989</a:t>
            </a:r>
            <a:endParaRPr lang="en-US" altLang="en-US"/>
          </a:p>
        </p:txBody>
      </p:sp>
      <p:sp>
        <p:nvSpPr>
          <p:cNvPr id="24655" name="Rectangle 80">
            <a:extLst>
              <a:ext uri="{FF2B5EF4-FFF2-40B4-BE49-F238E27FC236}">
                <a16:creationId xmlns:a16="http://schemas.microsoft.com/office/drawing/2014/main" id="{87DF5A27-C7D0-3B46-97C1-E38C50FBA4C2}"/>
              </a:ext>
            </a:extLst>
          </p:cNvPr>
          <p:cNvSpPr>
            <a:spLocks noChangeArrowheads="1"/>
          </p:cNvSpPr>
          <p:nvPr/>
        </p:nvSpPr>
        <p:spPr bwMode="auto">
          <a:xfrm rot="-2700000">
            <a:off x="5278438"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1990</a:t>
            </a:r>
            <a:endParaRPr lang="en-US" altLang="en-US"/>
          </a:p>
        </p:txBody>
      </p:sp>
      <p:sp>
        <p:nvSpPr>
          <p:cNvPr id="24656" name="Rectangle 81">
            <a:extLst>
              <a:ext uri="{FF2B5EF4-FFF2-40B4-BE49-F238E27FC236}">
                <a16:creationId xmlns:a16="http://schemas.microsoft.com/office/drawing/2014/main" id="{12F1C969-DBDA-BB4E-837D-7178F69D9455}"/>
              </a:ext>
            </a:extLst>
          </p:cNvPr>
          <p:cNvSpPr>
            <a:spLocks noChangeArrowheads="1"/>
          </p:cNvSpPr>
          <p:nvPr/>
        </p:nvSpPr>
        <p:spPr bwMode="auto">
          <a:xfrm rot="-2700000">
            <a:off x="5578475" y="5962650"/>
            <a:ext cx="3413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1991</a:t>
            </a:r>
            <a:endParaRPr lang="en-US" altLang="en-US"/>
          </a:p>
        </p:txBody>
      </p:sp>
      <p:sp>
        <p:nvSpPr>
          <p:cNvPr id="24657" name="Rectangle 82">
            <a:extLst>
              <a:ext uri="{FF2B5EF4-FFF2-40B4-BE49-F238E27FC236}">
                <a16:creationId xmlns:a16="http://schemas.microsoft.com/office/drawing/2014/main" id="{9A72E3A5-F3AF-5346-B1A8-8D696F7211D6}"/>
              </a:ext>
            </a:extLst>
          </p:cNvPr>
          <p:cNvSpPr>
            <a:spLocks noChangeArrowheads="1"/>
          </p:cNvSpPr>
          <p:nvPr/>
        </p:nvSpPr>
        <p:spPr bwMode="auto">
          <a:xfrm rot="-2700000">
            <a:off x="5878513"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1992</a:t>
            </a:r>
            <a:endParaRPr lang="en-US" altLang="en-US"/>
          </a:p>
        </p:txBody>
      </p:sp>
      <p:sp>
        <p:nvSpPr>
          <p:cNvPr id="24658" name="Rectangle 83">
            <a:extLst>
              <a:ext uri="{FF2B5EF4-FFF2-40B4-BE49-F238E27FC236}">
                <a16:creationId xmlns:a16="http://schemas.microsoft.com/office/drawing/2014/main" id="{03CAF47F-5F74-C340-A994-9DE206CD9F0A}"/>
              </a:ext>
            </a:extLst>
          </p:cNvPr>
          <p:cNvSpPr>
            <a:spLocks noChangeArrowheads="1"/>
          </p:cNvSpPr>
          <p:nvPr/>
        </p:nvSpPr>
        <p:spPr bwMode="auto">
          <a:xfrm rot="-2700000">
            <a:off x="6176963"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1993</a:t>
            </a:r>
            <a:endParaRPr lang="en-US" altLang="en-US"/>
          </a:p>
        </p:txBody>
      </p:sp>
      <p:sp>
        <p:nvSpPr>
          <p:cNvPr id="24659" name="Rectangle 84">
            <a:extLst>
              <a:ext uri="{FF2B5EF4-FFF2-40B4-BE49-F238E27FC236}">
                <a16:creationId xmlns:a16="http://schemas.microsoft.com/office/drawing/2014/main" id="{388565CD-8BFB-994C-A71C-897CB4DD587B}"/>
              </a:ext>
            </a:extLst>
          </p:cNvPr>
          <p:cNvSpPr>
            <a:spLocks noChangeArrowheads="1"/>
          </p:cNvSpPr>
          <p:nvPr/>
        </p:nvSpPr>
        <p:spPr bwMode="auto">
          <a:xfrm rot="-2700000">
            <a:off x="6477000" y="5962650"/>
            <a:ext cx="3413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1994</a:t>
            </a:r>
            <a:endParaRPr lang="en-US" altLang="en-US"/>
          </a:p>
        </p:txBody>
      </p:sp>
      <p:sp>
        <p:nvSpPr>
          <p:cNvPr id="24660" name="Rectangle 85">
            <a:extLst>
              <a:ext uri="{FF2B5EF4-FFF2-40B4-BE49-F238E27FC236}">
                <a16:creationId xmlns:a16="http://schemas.microsoft.com/office/drawing/2014/main" id="{DFEE0FF4-6946-024A-8D3C-AA6A673AE6FA}"/>
              </a:ext>
            </a:extLst>
          </p:cNvPr>
          <p:cNvSpPr>
            <a:spLocks noChangeArrowheads="1"/>
          </p:cNvSpPr>
          <p:nvPr/>
        </p:nvSpPr>
        <p:spPr bwMode="auto">
          <a:xfrm rot="-2700000">
            <a:off x="6777038"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1995</a:t>
            </a:r>
            <a:endParaRPr lang="en-US" altLang="en-US"/>
          </a:p>
        </p:txBody>
      </p:sp>
      <p:sp>
        <p:nvSpPr>
          <p:cNvPr id="24661" name="Rectangle 86">
            <a:extLst>
              <a:ext uri="{FF2B5EF4-FFF2-40B4-BE49-F238E27FC236}">
                <a16:creationId xmlns:a16="http://schemas.microsoft.com/office/drawing/2014/main" id="{2A9013F3-DF11-2741-A727-8DC62542779C}"/>
              </a:ext>
            </a:extLst>
          </p:cNvPr>
          <p:cNvSpPr>
            <a:spLocks noChangeArrowheads="1"/>
          </p:cNvSpPr>
          <p:nvPr/>
        </p:nvSpPr>
        <p:spPr bwMode="auto">
          <a:xfrm rot="-2700000">
            <a:off x="7075488"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1996</a:t>
            </a:r>
            <a:endParaRPr lang="en-US" altLang="en-US"/>
          </a:p>
        </p:txBody>
      </p:sp>
      <p:sp>
        <p:nvSpPr>
          <p:cNvPr id="24662" name="Rectangle 87">
            <a:extLst>
              <a:ext uri="{FF2B5EF4-FFF2-40B4-BE49-F238E27FC236}">
                <a16:creationId xmlns:a16="http://schemas.microsoft.com/office/drawing/2014/main" id="{46981689-B19A-FB45-91FA-0D26328B80BD}"/>
              </a:ext>
            </a:extLst>
          </p:cNvPr>
          <p:cNvSpPr>
            <a:spLocks noChangeArrowheads="1"/>
          </p:cNvSpPr>
          <p:nvPr/>
        </p:nvSpPr>
        <p:spPr bwMode="auto">
          <a:xfrm rot="-2700000">
            <a:off x="7377113"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1997</a:t>
            </a:r>
            <a:endParaRPr lang="en-US" altLang="en-US"/>
          </a:p>
        </p:txBody>
      </p:sp>
      <p:sp>
        <p:nvSpPr>
          <p:cNvPr id="24663" name="Rectangle 88">
            <a:extLst>
              <a:ext uri="{FF2B5EF4-FFF2-40B4-BE49-F238E27FC236}">
                <a16:creationId xmlns:a16="http://schemas.microsoft.com/office/drawing/2014/main" id="{C3535D87-E1A9-1541-973C-57CB9747D847}"/>
              </a:ext>
            </a:extLst>
          </p:cNvPr>
          <p:cNvSpPr>
            <a:spLocks noChangeArrowheads="1"/>
          </p:cNvSpPr>
          <p:nvPr/>
        </p:nvSpPr>
        <p:spPr bwMode="auto">
          <a:xfrm rot="-2700000">
            <a:off x="7677150" y="5962650"/>
            <a:ext cx="3413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1998</a:t>
            </a:r>
            <a:endParaRPr lang="en-US" altLang="en-US"/>
          </a:p>
        </p:txBody>
      </p:sp>
      <p:sp>
        <p:nvSpPr>
          <p:cNvPr id="24664" name="Rectangle 89">
            <a:extLst>
              <a:ext uri="{FF2B5EF4-FFF2-40B4-BE49-F238E27FC236}">
                <a16:creationId xmlns:a16="http://schemas.microsoft.com/office/drawing/2014/main" id="{AD7DD353-1DEF-4D42-BD91-A56BC4F7EA76}"/>
              </a:ext>
            </a:extLst>
          </p:cNvPr>
          <p:cNvSpPr>
            <a:spLocks noChangeArrowheads="1"/>
          </p:cNvSpPr>
          <p:nvPr/>
        </p:nvSpPr>
        <p:spPr bwMode="auto">
          <a:xfrm rot="-2700000">
            <a:off x="7975600" y="5962650"/>
            <a:ext cx="3413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1999</a:t>
            </a:r>
            <a:endParaRPr lang="en-US" altLang="en-US"/>
          </a:p>
        </p:txBody>
      </p:sp>
      <p:sp>
        <p:nvSpPr>
          <p:cNvPr id="24665" name="Rectangle 90">
            <a:extLst>
              <a:ext uri="{FF2B5EF4-FFF2-40B4-BE49-F238E27FC236}">
                <a16:creationId xmlns:a16="http://schemas.microsoft.com/office/drawing/2014/main" id="{B07D9A44-18EF-6749-B604-B3FC4F70A387}"/>
              </a:ext>
            </a:extLst>
          </p:cNvPr>
          <p:cNvSpPr>
            <a:spLocks noChangeArrowheads="1"/>
          </p:cNvSpPr>
          <p:nvPr/>
        </p:nvSpPr>
        <p:spPr bwMode="auto">
          <a:xfrm rot="-2700000">
            <a:off x="8275638" y="5962650"/>
            <a:ext cx="3413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000" b="1">
                <a:solidFill>
                  <a:srgbClr val="000000"/>
                </a:solidFill>
                <a:latin typeface="Arial" panose="020B0604020202020204" pitchFamily="34" charset="0"/>
              </a:rPr>
              <a:t>2000</a:t>
            </a:r>
            <a:endParaRPr lang="en-US" altLang="en-US"/>
          </a:p>
        </p:txBody>
      </p:sp>
      <p:sp>
        <p:nvSpPr>
          <p:cNvPr id="24666" name="Rectangle 91">
            <a:extLst>
              <a:ext uri="{FF2B5EF4-FFF2-40B4-BE49-F238E27FC236}">
                <a16:creationId xmlns:a16="http://schemas.microsoft.com/office/drawing/2014/main" id="{AB3CF252-9E3A-9846-B0E2-1560A9CDF80F}"/>
              </a:ext>
            </a:extLst>
          </p:cNvPr>
          <p:cNvSpPr>
            <a:spLocks noChangeArrowheads="1"/>
          </p:cNvSpPr>
          <p:nvPr/>
        </p:nvSpPr>
        <p:spPr bwMode="auto">
          <a:xfrm rot="-5400000">
            <a:off x="156369" y="3269457"/>
            <a:ext cx="4762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200" b="1">
                <a:solidFill>
                  <a:srgbClr val="000000"/>
                </a:solidFill>
                <a:latin typeface="Arial" panose="020B0604020202020204" pitchFamily="34" charset="0"/>
              </a:rPr>
              <a:t>GWH</a:t>
            </a:r>
            <a:endParaRPr lang="en-US" altLang="en-US"/>
          </a:p>
        </p:txBody>
      </p:sp>
      <p:sp>
        <p:nvSpPr>
          <p:cNvPr id="24667" name="Rectangle 92">
            <a:extLst>
              <a:ext uri="{FF2B5EF4-FFF2-40B4-BE49-F238E27FC236}">
                <a16:creationId xmlns:a16="http://schemas.microsoft.com/office/drawing/2014/main" id="{EB45893E-D13B-8B4A-9490-06A217F42180}"/>
              </a:ext>
            </a:extLst>
          </p:cNvPr>
          <p:cNvSpPr>
            <a:spLocks noChangeArrowheads="1"/>
          </p:cNvSpPr>
          <p:nvPr/>
        </p:nvSpPr>
        <p:spPr bwMode="auto">
          <a:xfrm>
            <a:off x="4945063" y="3941763"/>
            <a:ext cx="20748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endParaRPr lang="en-US" altLang="en-US"/>
          </a:p>
        </p:txBody>
      </p:sp>
      <p:sp>
        <p:nvSpPr>
          <p:cNvPr id="24668" name="Rectangle 93">
            <a:extLst>
              <a:ext uri="{FF2B5EF4-FFF2-40B4-BE49-F238E27FC236}">
                <a16:creationId xmlns:a16="http://schemas.microsoft.com/office/drawing/2014/main" id="{2CA47080-2DEF-174D-AACC-0C2E1922E01F}"/>
              </a:ext>
            </a:extLst>
          </p:cNvPr>
          <p:cNvSpPr>
            <a:spLocks noChangeArrowheads="1"/>
          </p:cNvSpPr>
          <p:nvPr/>
        </p:nvSpPr>
        <p:spPr bwMode="auto">
          <a:xfrm>
            <a:off x="4986338" y="3960813"/>
            <a:ext cx="16573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Utility Programs</a:t>
            </a:r>
            <a:endParaRPr lang="en-US" altLang="en-US"/>
          </a:p>
        </p:txBody>
      </p:sp>
      <p:sp>
        <p:nvSpPr>
          <p:cNvPr id="24669" name="Rectangle 94">
            <a:extLst>
              <a:ext uri="{FF2B5EF4-FFF2-40B4-BE49-F238E27FC236}">
                <a16:creationId xmlns:a16="http://schemas.microsoft.com/office/drawing/2014/main" id="{8AE3835A-DA3E-4944-8838-562DC6261360}"/>
              </a:ext>
            </a:extLst>
          </p:cNvPr>
          <p:cNvSpPr>
            <a:spLocks noChangeArrowheads="1"/>
          </p:cNvSpPr>
          <p:nvPr/>
        </p:nvSpPr>
        <p:spPr bwMode="auto">
          <a:xfrm>
            <a:off x="5938838" y="4643438"/>
            <a:ext cx="2082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endParaRPr lang="en-US" altLang="en-US"/>
          </a:p>
        </p:txBody>
      </p:sp>
      <p:sp>
        <p:nvSpPr>
          <p:cNvPr id="24670" name="Rectangle 95">
            <a:extLst>
              <a:ext uri="{FF2B5EF4-FFF2-40B4-BE49-F238E27FC236}">
                <a16:creationId xmlns:a16="http://schemas.microsoft.com/office/drawing/2014/main" id="{F81D3872-263F-5048-82D7-7B16EC824BDB}"/>
              </a:ext>
            </a:extLst>
          </p:cNvPr>
          <p:cNvSpPr>
            <a:spLocks noChangeArrowheads="1"/>
          </p:cNvSpPr>
          <p:nvPr/>
        </p:nvSpPr>
        <p:spPr bwMode="auto">
          <a:xfrm>
            <a:off x="5980113" y="4662488"/>
            <a:ext cx="19542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Building Standards</a:t>
            </a:r>
            <a:endParaRPr lang="en-US" altLang="en-US"/>
          </a:p>
        </p:txBody>
      </p:sp>
      <p:sp>
        <p:nvSpPr>
          <p:cNvPr id="24671" name="Rectangle 96">
            <a:extLst>
              <a:ext uri="{FF2B5EF4-FFF2-40B4-BE49-F238E27FC236}">
                <a16:creationId xmlns:a16="http://schemas.microsoft.com/office/drawing/2014/main" id="{55D0B709-24C2-4B4E-A650-8447A22E51E7}"/>
              </a:ext>
            </a:extLst>
          </p:cNvPr>
          <p:cNvSpPr>
            <a:spLocks noChangeArrowheads="1"/>
          </p:cNvSpPr>
          <p:nvPr/>
        </p:nvSpPr>
        <p:spPr bwMode="auto">
          <a:xfrm>
            <a:off x="6191250" y="5253038"/>
            <a:ext cx="24685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endParaRPr lang="en-US" altLang="en-US"/>
          </a:p>
        </p:txBody>
      </p:sp>
      <p:sp>
        <p:nvSpPr>
          <p:cNvPr id="24672" name="Rectangle 97">
            <a:extLst>
              <a:ext uri="{FF2B5EF4-FFF2-40B4-BE49-F238E27FC236}">
                <a16:creationId xmlns:a16="http://schemas.microsoft.com/office/drawing/2014/main" id="{ADEFCC1B-12E8-C44F-99C0-C36DE0A433F1}"/>
              </a:ext>
            </a:extLst>
          </p:cNvPr>
          <p:cNvSpPr>
            <a:spLocks noChangeArrowheads="1"/>
          </p:cNvSpPr>
          <p:nvPr/>
        </p:nvSpPr>
        <p:spPr bwMode="auto">
          <a:xfrm>
            <a:off x="6232525" y="5272088"/>
            <a:ext cx="21066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600" b="1">
                <a:solidFill>
                  <a:srgbClr val="000000"/>
                </a:solidFill>
                <a:latin typeface="Arial" panose="020B0604020202020204" pitchFamily="34" charset="0"/>
              </a:rPr>
              <a:t>Appliance Standards</a:t>
            </a:r>
            <a:endParaRPr lang="en-US" altLang="en-US"/>
          </a:p>
        </p:txBody>
      </p:sp>
      <p:sp>
        <p:nvSpPr>
          <p:cNvPr id="24673" name="Rectangle 98">
            <a:extLst>
              <a:ext uri="{FF2B5EF4-FFF2-40B4-BE49-F238E27FC236}">
                <a16:creationId xmlns:a16="http://schemas.microsoft.com/office/drawing/2014/main" id="{E8B938E9-8E11-A249-9C84-7B2BB9F378F0}"/>
              </a:ext>
            </a:extLst>
          </p:cNvPr>
          <p:cNvSpPr>
            <a:spLocks noChangeArrowheads="1"/>
          </p:cNvSpPr>
          <p:nvPr/>
        </p:nvSpPr>
        <p:spPr bwMode="auto">
          <a:xfrm>
            <a:off x="2736850" y="1911350"/>
            <a:ext cx="35829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endParaRPr lang="en-US" altLang="en-US"/>
          </a:p>
        </p:txBody>
      </p:sp>
      <p:sp>
        <p:nvSpPr>
          <p:cNvPr id="24674" name="Rectangle 99">
            <a:extLst>
              <a:ext uri="{FF2B5EF4-FFF2-40B4-BE49-F238E27FC236}">
                <a16:creationId xmlns:a16="http://schemas.microsoft.com/office/drawing/2014/main" id="{C9740642-2708-A945-83B0-7079FEAD88D4}"/>
              </a:ext>
            </a:extLst>
          </p:cNvPr>
          <p:cNvSpPr>
            <a:spLocks noChangeArrowheads="1"/>
          </p:cNvSpPr>
          <p:nvPr/>
        </p:nvSpPr>
        <p:spPr bwMode="auto">
          <a:xfrm>
            <a:off x="4114800" y="1447800"/>
            <a:ext cx="29876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accent2"/>
                </a:solidFill>
                <a:latin typeface="Helvetica" pitchFamily="2" charset="0"/>
                <a:ea typeface="ＭＳ Ｐゴシック" panose="020B0600070205080204" pitchFamily="34" charset="-128"/>
              </a:defRPr>
            </a:lvl1pPr>
            <a:lvl2pPr marL="742950" indent="-285750">
              <a:defRPr sz="3200">
                <a:solidFill>
                  <a:schemeClr val="accent2"/>
                </a:solidFill>
                <a:latin typeface="Helvetica" pitchFamily="2" charset="0"/>
                <a:ea typeface="ＭＳ Ｐゴシック" panose="020B0600070205080204" pitchFamily="34" charset="-128"/>
              </a:defRPr>
            </a:lvl2pPr>
            <a:lvl3pPr marL="1143000" indent="-228600">
              <a:defRPr sz="3200">
                <a:solidFill>
                  <a:schemeClr val="accent2"/>
                </a:solidFill>
                <a:latin typeface="Helvetica" pitchFamily="2" charset="0"/>
                <a:ea typeface="ＭＳ Ｐゴシック" panose="020B0600070205080204" pitchFamily="34" charset="-128"/>
              </a:defRPr>
            </a:lvl3pPr>
            <a:lvl4pPr marL="1600200" indent="-228600">
              <a:defRPr sz="3200">
                <a:solidFill>
                  <a:schemeClr val="accent2"/>
                </a:solidFill>
                <a:latin typeface="Helvetica" pitchFamily="2" charset="0"/>
                <a:ea typeface="ＭＳ Ｐゴシック" panose="020B0600070205080204" pitchFamily="34" charset="-128"/>
              </a:defRPr>
            </a:lvl4pPr>
            <a:lvl5pPr marL="2057400" indent="-228600">
              <a:defRPr sz="3200">
                <a:solidFill>
                  <a:schemeClr val="accent2"/>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accent2"/>
                </a:solidFill>
                <a:latin typeface="Helvetica" pitchFamily="2" charset="0"/>
                <a:ea typeface="ＭＳ Ｐゴシック" panose="020B0600070205080204" pitchFamily="34" charset="-128"/>
              </a:defRPr>
            </a:lvl9pPr>
          </a:lstStyle>
          <a:p>
            <a:r>
              <a:rPr lang="en-US" altLang="en-US" sz="1200" b="1">
                <a:solidFill>
                  <a:srgbClr val="000000"/>
                </a:solidFill>
                <a:latin typeface="Arial" panose="020B0604020202020204" pitchFamily="34" charset="0"/>
              </a:rPr>
              <a:t>~ 14% of Annual Use in California in 2001</a:t>
            </a:r>
            <a:endParaRPr lang="en-US" altLang="en-US"/>
          </a:p>
        </p:txBody>
      </p:sp>
      <p:sp>
        <p:nvSpPr>
          <p:cNvPr id="759908" name="Line 100">
            <a:extLst>
              <a:ext uri="{FF2B5EF4-FFF2-40B4-BE49-F238E27FC236}">
                <a16:creationId xmlns:a16="http://schemas.microsoft.com/office/drawing/2014/main" id="{CC629499-3E7E-A842-9D54-C648DF2FA6E6}"/>
              </a:ext>
            </a:extLst>
          </p:cNvPr>
          <p:cNvSpPr>
            <a:spLocks noChangeShapeType="1"/>
          </p:cNvSpPr>
          <p:nvPr/>
        </p:nvSpPr>
        <p:spPr bwMode="auto">
          <a:xfrm>
            <a:off x="7239000" y="1600200"/>
            <a:ext cx="1143000" cy="152400"/>
          </a:xfrm>
          <a:prstGeom prst="line">
            <a:avLst/>
          </a:prstGeom>
          <a:noFill/>
          <a:ln w="127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Helvetica" charset="0"/>
              <a:ea typeface="ＭＳ Ｐゴシック" charset="0"/>
            </a:endParaRPr>
          </a:p>
        </p:txBody>
      </p:sp>
    </p:spTree>
    <p:extLst>
      <p:ext uri="{BB962C8B-B14F-4D97-AF65-F5344CB8AC3E}">
        <p14:creationId xmlns:p14="http://schemas.microsoft.com/office/powerpoint/2010/main" val="122133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071B4C-2A28-6944-957B-E40D361B805F}"/>
              </a:ext>
            </a:extLst>
          </p:cNvPr>
          <p:cNvSpPr>
            <a:spLocks noGrp="1"/>
          </p:cNvSpPr>
          <p:nvPr>
            <p:ph type="sldNum" sz="quarter" idx="12"/>
          </p:nvPr>
        </p:nvSpPr>
        <p:spPr/>
        <p:txBody>
          <a:bodyPr/>
          <a:lstStyle/>
          <a:p>
            <a:fld id="{E52CA2C2-4941-8142-96DA-5C3FBEE124D3}" type="slidenum">
              <a:rPr lang="en-US" smtClean="0"/>
              <a:t>27</a:t>
            </a:fld>
            <a:endParaRPr lang="en-US"/>
          </a:p>
        </p:txBody>
      </p:sp>
      <p:pic>
        <p:nvPicPr>
          <p:cNvPr id="4" name="Picture 3" descr="Graphical user interface, text, application, letter, email&#10;&#10;Description automatically generated">
            <a:extLst>
              <a:ext uri="{FF2B5EF4-FFF2-40B4-BE49-F238E27FC236}">
                <a16:creationId xmlns:a16="http://schemas.microsoft.com/office/drawing/2014/main" id="{6ADEDFD1-EA23-1649-9F9C-30B868885F25}"/>
              </a:ext>
            </a:extLst>
          </p:cNvPr>
          <p:cNvPicPr>
            <a:picLocks noChangeAspect="1"/>
          </p:cNvPicPr>
          <p:nvPr/>
        </p:nvPicPr>
        <p:blipFill>
          <a:blip r:embed="rId2"/>
          <a:stretch>
            <a:fillRect/>
          </a:stretch>
        </p:blipFill>
        <p:spPr>
          <a:xfrm>
            <a:off x="0" y="1687017"/>
            <a:ext cx="9144000" cy="3483965"/>
          </a:xfrm>
          <a:prstGeom prst="rect">
            <a:avLst/>
          </a:prstGeom>
        </p:spPr>
      </p:pic>
    </p:spTree>
    <p:extLst>
      <p:ext uri="{BB962C8B-B14F-4D97-AF65-F5344CB8AC3E}">
        <p14:creationId xmlns:p14="http://schemas.microsoft.com/office/powerpoint/2010/main" val="354427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9E129B-6A44-1244-9485-92423CF09780}"/>
              </a:ext>
            </a:extLst>
          </p:cNvPr>
          <p:cNvSpPr>
            <a:spLocks noGrp="1"/>
          </p:cNvSpPr>
          <p:nvPr>
            <p:ph type="sldNum" sz="quarter" idx="12"/>
          </p:nvPr>
        </p:nvSpPr>
        <p:spPr/>
        <p:txBody>
          <a:bodyPr/>
          <a:lstStyle/>
          <a:p>
            <a:fld id="{E52CA2C2-4941-8142-96DA-5C3FBEE124D3}" type="slidenum">
              <a:rPr lang="en-US" smtClean="0"/>
              <a:t>28</a:t>
            </a:fld>
            <a:endParaRPr lang="en-US"/>
          </a:p>
        </p:txBody>
      </p:sp>
      <p:sp>
        <p:nvSpPr>
          <p:cNvPr id="3" name="TextBox 2">
            <a:extLst>
              <a:ext uri="{FF2B5EF4-FFF2-40B4-BE49-F238E27FC236}">
                <a16:creationId xmlns:a16="http://schemas.microsoft.com/office/drawing/2014/main" id="{ACCBDCC8-9D13-9843-ADCD-B2BF90EC878F}"/>
              </a:ext>
            </a:extLst>
          </p:cNvPr>
          <p:cNvSpPr txBox="1"/>
          <p:nvPr/>
        </p:nvSpPr>
        <p:spPr>
          <a:xfrm>
            <a:off x="2966461" y="2917054"/>
            <a:ext cx="3185487" cy="646331"/>
          </a:xfrm>
          <a:prstGeom prst="rect">
            <a:avLst/>
          </a:prstGeom>
          <a:noFill/>
        </p:spPr>
        <p:txBody>
          <a:bodyPr wrap="none" rtlCol="0">
            <a:spAutoFit/>
          </a:bodyPr>
          <a:lstStyle/>
          <a:p>
            <a:r>
              <a:rPr lang="en-US" sz="3600" b="1" i="1" dirty="0">
                <a:solidFill>
                  <a:schemeClr val="bg2"/>
                </a:solidFill>
              </a:rPr>
              <a:t>Global Issues</a:t>
            </a:r>
          </a:p>
        </p:txBody>
      </p:sp>
    </p:spTree>
    <p:extLst>
      <p:ext uri="{BB962C8B-B14F-4D97-AF65-F5344CB8AC3E}">
        <p14:creationId xmlns:p14="http://schemas.microsoft.com/office/powerpoint/2010/main" val="3735287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65AB4-B91D-0C4E-A4F5-2863D5DC6C62}"/>
              </a:ext>
            </a:extLst>
          </p:cNvPr>
          <p:cNvSpPr>
            <a:spLocks noGrp="1"/>
          </p:cNvSpPr>
          <p:nvPr>
            <p:ph type="title"/>
          </p:nvPr>
        </p:nvSpPr>
        <p:spPr>
          <a:xfrm>
            <a:off x="457200" y="3023964"/>
            <a:ext cx="8229600" cy="1143000"/>
          </a:xfrm>
        </p:spPr>
        <p:txBody>
          <a:bodyPr/>
          <a:lstStyle/>
          <a:p>
            <a:r>
              <a:rPr lang="en-US" dirty="0"/>
              <a:t>The Crucial Role of </a:t>
            </a:r>
            <a:br>
              <a:rPr lang="en-US" dirty="0"/>
            </a:br>
            <a:r>
              <a:rPr lang="en-US" dirty="0"/>
              <a:t>Developing Countries </a:t>
            </a:r>
            <a:br>
              <a:rPr lang="en-US" dirty="0"/>
            </a:br>
            <a:br>
              <a:rPr lang="en-US" dirty="0"/>
            </a:br>
            <a:endParaRPr lang="en-US" dirty="0"/>
          </a:p>
        </p:txBody>
      </p:sp>
    </p:spTree>
    <p:extLst>
      <p:ext uri="{BB962C8B-B14F-4D97-AF65-F5344CB8AC3E}">
        <p14:creationId xmlns:p14="http://schemas.microsoft.com/office/powerpoint/2010/main" val="173430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224E48-E649-534B-9FD1-37733B92C00D}"/>
              </a:ext>
            </a:extLst>
          </p:cNvPr>
          <p:cNvSpPr>
            <a:spLocks noGrp="1"/>
          </p:cNvSpPr>
          <p:nvPr>
            <p:ph type="subTitle" idx="1"/>
          </p:nvPr>
        </p:nvSpPr>
        <p:spPr>
          <a:xfrm>
            <a:off x="870857" y="2982686"/>
            <a:ext cx="7195457" cy="1752600"/>
          </a:xfrm>
        </p:spPr>
        <p:txBody>
          <a:bodyPr/>
          <a:lstStyle/>
          <a:p>
            <a:pPr algn="l"/>
            <a:r>
              <a:rPr lang="en-US" sz="3600" b="1" i="1" dirty="0">
                <a:solidFill>
                  <a:schemeClr val="bg1"/>
                </a:solidFill>
              </a:rPr>
              <a:t>    Renewables are increasing</a:t>
            </a:r>
          </a:p>
        </p:txBody>
      </p:sp>
      <p:sp>
        <p:nvSpPr>
          <p:cNvPr id="4" name="Slide Number Placeholder 3">
            <a:extLst>
              <a:ext uri="{FF2B5EF4-FFF2-40B4-BE49-F238E27FC236}">
                <a16:creationId xmlns:a16="http://schemas.microsoft.com/office/drawing/2014/main" id="{277ECC69-00CD-C042-B691-CC23882F61C0}"/>
              </a:ext>
            </a:extLst>
          </p:cNvPr>
          <p:cNvSpPr>
            <a:spLocks noGrp="1"/>
          </p:cNvSpPr>
          <p:nvPr>
            <p:ph type="sldNum" sz="quarter" idx="12"/>
          </p:nvPr>
        </p:nvSpPr>
        <p:spPr/>
        <p:txBody>
          <a:bodyPr/>
          <a:lstStyle/>
          <a:p>
            <a:pPr>
              <a:defRPr/>
            </a:pPr>
            <a:fld id="{3DCA0C55-6479-3E43-A2F7-D940774CD600}" type="slidenum">
              <a:rPr lang="en-US" smtClean="0">
                <a:solidFill>
                  <a:srgbClr val="FFFFFF"/>
                </a:solidFill>
                <a:latin typeface="Arial"/>
              </a:rPr>
              <a:pPr>
                <a:defRPr/>
              </a:pPr>
              <a:t>3</a:t>
            </a:fld>
            <a:endParaRPr lang="en-US">
              <a:solidFill>
                <a:srgbClr val="FFFFFF"/>
              </a:solidFill>
              <a:latin typeface="Arial"/>
            </a:endParaRPr>
          </a:p>
        </p:txBody>
      </p:sp>
    </p:spTree>
    <p:extLst>
      <p:ext uri="{BB962C8B-B14F-4D97-AF65-F5344CB8AC3E}">
        <p14:creationId xmlns:p14="http://schemas.microsoft.com/office/powerpoint/2010/main" val="376948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027A79-8C8F-714F-8CA3-A6EADFD5275A}"/>
              </a:ext>
            </a:extLst>
          </p:cNvPr>
          <p:cNvSpPr>
            <a:spLocks noGrp="1"/>
          </p:cNvSpPr>
          <p:nvPr>
            <p:ph type="sldNum" sz="quarter" idx="12"/>
          </p:nvPr>
        </p:nvSpPr>
        <p:spPr/>
        <p:txBody>
          <a:bodyPr/>
          <a:lstStyle/>
          <a:p>
            <a:fld id="{E52CA2C2-4941-8142-96DA-5C3FBEE124D3}" type="slidenum">
              <a:rPr lang="en-US" smtClean="0"/>
              <a:t>30</a:t>
            </a:fld>
            <a:endParaRPr lang="en-US"/>
          </a:p>
        </p:txBody>
      </p:sp>
      <p:pic>
        <p:nvPicPr>
          <p:cNvPr id="4" name="Picture 3" descr="A close up of a map&#10;&#10;Description automatically generated">
            <a:extLst>
              <a:ext uri="{FF2B5EF4-FFF2-40B4-BE49-F238E27FC236}">
                <a16:creationId xmlns:a16="http://schemas.microsoft.com/office/drawing/2014/main" id="{DF16FC22-3E1B-584E-ADA1-FDC0EE49E85C}"/>
              </a:ext>
            </a:extLst>
          </p:cNvPr>
          <p:cNvPicPr>
            <a:picLocks noChangeAspect="1"/>
          </p:cNvPicPr>
          <p:nvPr/>
        </p:nvPicPr>
        <p:blipFill>
          <a:blip r:embed="rId2"/>
          <a:stretch>
            <a:fillRect/>
          </a:stretch>
        </p:blipFill>
        <p:spPr>
          <a:xfrm>
            <a:off x="939247" y="1105141"/>
            <a:ext cx="7382072" cy="4647719"/>
          </a:xfrm>
          <a:prstGeom prst="rect">
            <a:avLst/>
          </a:prstGeom>
        </p:spPr>
      </p:pic>
    </p:spTree>
    <p:extLst>
      <p:ext uri="{BB962C8B-B14F-4D97-AF65-F5344CB8AC3E}">
        <p14:creationId xmlns:p14="http://schemas.microsoft.com/office/powerpoint/2010/main" val="3916088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7F71-5111-7244-BEBE-39DB3B1A54C7}"/>
              </a:ext>
            </a:extLst>
          </p:cNvPr>
          <p:cNvSpPr>
            <a:spLocks noGrp="1"/>
          </p:cNvSpPr>
          <p:nvPr>
            <p:ph type="title"/>
          </p:nvPr>
        </p:nvSpPr>
        <p:spPr>
          <a:xfrm>
            <a:off x="457200" y="518000"/>
            <a:ext cx="8229600" cy="1143000"/>
          </a:xfrm>
        </p:spPr>
        <p:txBody>
          <a:bodyPr/>
          <a:lstStyle/>
          <a:p>
            <a:r>
              <a:rPr lang="en-US" sz="3200" dirty="0"/>
              <a:t>Trends in GHG Emissions </a:t>
            </a:r>
            <a:br>
              <a:rPr lang="en-US" sz="3200" dirty="0"/>
            </a:br>
            <a:r>
              <a:rPr lang="en-US" sz="3200" dirty="0"/>
              <a:t>by Region of the World</a:t>
            </a:r>
          </a:p>
        </p:txBody>
      </p:sp>
      <p:sp>
        <p:nvSpPr>
          <p:cNvPr id="4" name="Slide Number Placeholder 3">
            <a:extLst>
              <a:ext uri="{FF2B5EF4-FFF2-40B4-BE49-F238E27FC236}">
                <a16:creationId xmlns:a16="http://schemas.microsoft.com/office/drawing/2014/main" id="{B0741092-8A51-124A-93C0-61DBA4AC7E25}"/>
              </a:ext>
            </a:extLst>
          </p:cNvPr>
          <p:cNvSpPr>
            <a:spLocks noGrp="1"/>
          </p:cNvSpPr>
          <p:nvPr>
            <p:ph type="sldNum" sz="quarter" idx="12"/>
          </p:nvPr>
        </p:nvSpPr>
        <p:spPr/>
        <p:txBody>
          <a:bodyPr/>
          <a:lstStyle/>
          <a:p>
            <a:pPr>
              <a:defRPr/>
            </a:pPr>
            <a:fld id="{828B3B48-02FD-9348-AD40-552E49654FD9}" type="slidenum">
              <a:rPr lang="en-US" smtClean="0">
                <a:solidFill>
                  <a:srgbClr val="FFFFFF"/>
                </a:solidFill>
                <a:latin typeface="Arial"/>
              </a:rPr>
              <a:pPr>
                <a:defRPr/>
              </a:pPr>
              <a:t>31</a:t>
            </a:fld>
            <a:endParaRPr lang="en-US">
              <a:solidFill>
                <a:srgbClr val="FFFFFF"/>
              </a:solidFill>
              <a:latin typeface="Arial"/>
            </a:endParaRPr>
          </a:p>
        </p:txBody>
      </p:sp>
      <p:pic>
        <p:nvPicPr>
          <p:cNvPr id="7" name="Content Placeholder 6" descr="Chart&#10;&#10;Description automatically generated">
            <a:extLst>
              <a:ext uri="{FF2B5EF4-FFF2-40B4-BE49-F238E27FC236}">
                <a16:creationId xmlns:a16="http://schemas.microsoft.com/office/drawing/2014/main" id="{D06BBDB7-19C9-2841-A760-40622791BC57}"/>
              </a:ext>
            </a:extLst>
          </p:cNvPr>
          <p:cNvPicPr>
            <a:picLocks noGrp="1" noChangeAspect="1"/>
          </p:cNvPicPr>
          <p:nvPr>
            <p:ph idx="1"/>
          </p:nvPr>
        </p:nvPicPr>
        <p:blipFill>
          <a:blip r:embed="rId2"/>
          <a:stretch>
            <a:fillRect/>
          </a:stretch>
        </p:blipFill>
        <p:spPr>
          <a:xfrm>
            <a:off x="457200" y="1944966"/>
            <a:ext cx="8229600" cy="3836430"/>
          </a:xfrm>
        </p:spPr>
      </p:pic>
    </p:spTree>
    <p:extLst>
      <p:ext uri="{BB962C8B-B14F-4D97-AF65-F5344CB8AC3E}">
        <p14:creationId xmlns:p14="http://schemas.microsoft.com/office/powerpoint/2010/main" val="1402425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65AB4-B91D-0C4E-A4F5-2863D5DC6C62}"/>
              </a:ext>
            </a:extLst>
          </p:cNvPr>
          <p:cNvSpPr>
            <a:spLocks noGrp="1"/>
          </p:cNvSpPr>
          <p:nvPr>
            <p:ph type="title"/>
          </p:nvPr>
        </p:nvSpPr>
        <p:spPr>
          <a:xfrm>
            <a:off x="457200" y="2489890"/>
            <a:ext cx="8229600" cy="1143000"/>
          </a:xfrm>
        </p:spPr>
        <p:txBody>
          <a:bodyPr/>
          <a:lstStyle/>
          <a:p>
            <a:br>
              <a:rPr lang="en-US" sz="3600" dirty="0"/>
            </a:br>
            <a:r>
              <a:rPr lang="en-US" sz="3600" dirty="0"/>
              <a:t>Way back in December 2009 at the COP in Copenhagen, the developed countries promised an incremental $100B/year to assist the developing countries address climate change. Funding since then has been less than 10% of what was promised.  </a:t>
            </a:r>
            <a:br>
              <a:rPr lang="en-US" dirty="0"/>
            </a:br>
            <a:endParaRPr lang="en-US" dirty="0"/>
          </a:p>
        </p:txBody>
      </p:sp>
    </p:spTree>
    <p:extLst>
      <p:ext uri="{BB962C8B-B14F-4D97-AF65-F5344CB8AC3E}">
        <p14:creationId xmlns:p14="http://schemas.microsoft.com/office/powerpoint/2010/main" val="3430587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65AB4-B91D-0C4E-A4F5-2863D5DC6C62}"/>
              </a:ext>
            </a:extLst>
          </p:cNvPr>
          <p:cNvSpPr>
            <a:spLocks noGrp="1"/>
          </p:cNvSpPr>
          <p:nvPr>
            <p:ph type="title"/>
          </p:nvPr>
        </p:nvSpPr>
        <p:spPr>
          <a:xfrm>
            <a:off x="457200" y="2489890"/>
            <a:ext cx="8229600" cy="1143000"/>
          </a:xfrm>
        </p:spPr>
        <p:txBody>
          <a:bodyPr/>
          <a:lstStyle/>
          <a:p>
            <a:r>
              <a:rPr lang="en-US" dirty="0"/>
              <a:t>Not only are funds required, but there is a need for much more:</a:t>
            </a:r>
          </a:p>
        </p:txBody>
      </p:sp>
    </p:spTree>
    <p:extLst>
      <p:ext uri="{BB962C8B-B14F-4D97-AF65-F5344CB8AC3E}">
        <p14:creationId xmlns:p14="http://schemas.microsoft.com/office/powerpoint/2010/main" val="1253264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0BC5-CDC1-5146-AB89-D158BCC69BFD}"/>
              </a:ext>
            </a:extLst>
          </p:cNvPr>
          <p:cNvSpPr>
            <a:spLocks noGrp="1"/>
          </p:cNvSpPr>
          <p:nvPr>
            <p:ph type="title"/>
          </p:nvPr>
        </p:nvSpPr>
        <p:spPr/>
        <p:txBody>
          <a:bodyPr/>
          <a:lstStyle/>
          <a:p>
            <a:endParaRPr lang="en-US"/>
          </a:p>
        </p:txBody>
      </p:sp>
      <p:pic>
        <p:nvPicPr>
          <p:cNvPr id="6" name="Content Placeholder 5" descr="Graphical user interface, application&#10;&#10;Description automatically generated with medium confidence">
            <a:extLst>
              <a:ext uri="{FF2B5EF4-FFF2-40B4-BE49-F238E27FC236}">
                <a16:creationId xmlns:a16="http://schemas.microsoft.com/office/drawing/2014/main" id="{1D414580-7DB7-364A-ABB5-91CD1BE0B6AE}"/>
              </a:ext>
            </a:extLst>
          </p:cNvPr>
          <p:cNvPicPr>
            <a:picLocks noGrp="1" noChangeAspect="1"/>
          </p:cNvPicPr>
          <p:nvPr>
            <p:ph idx="1"/>
          </p:nvPr>
        </p:nvPicPr>
        <p:blipFill>
          <a:blip r:embed="rId2"/>
          <a:stretch>
            <a:fillRect/>
          </a:stretch>
        </p:blipFill>
        <p:spPr>
          <a:xfrm>
            <a:off x="457200" y="1768822"/>
            <a:ext cx="8229600" cy="4188718"/>
          </a:xfrm>
        </p:spPr>
      </p:pic>
      <p:sp>
        <p:nvSpPr>
          <p:cNvPr id="4" name="Slide Number Placeholder 3">
            <a:extLst>
              <a:ext uri="{FF2B5EF4-FFF2-40B4-BE49-F238E27FC236}">
                <a16:creationId xmlns:a16="http://schemas.microsoft.com/office/drawing/2014/main" id="{26CFB9EC-5804-AE45-94D2-EEF355F0050E}"/>
              </a:ext>
            </a:extLst>
          </p:cNvPr>
          <p:cNvSpPr>
            <a:spLocks noGrp="1"/>
          </p:cNvSpPr>
          <p:nvPr>
            <p:ph type="sldNum" sz="quarter" idx="12"/>
          </p:nvPr>
        </p:nvSpPr>
        <p:spPr/>
        <p:txBody>
          <a:bodyPr/>
          <a:lstStyle/>
          <a:p>
            <a:pPr>
              <a:defRPr/>
            </a:pPr>
            <a:fld id="{828B3B48-02FD-9348-AD40-552E49654FD9}" type="slidenum">
              <a:rPr lang="en-US" smtClean="0">
                <a:solidFill>
                  <a:srgbClr val="FFFFFF"/>
                </a:solidFill>
                <a:latin typeface="Arial"/>
              </a:rPr>
              <a:pPr>
                <a:defRPr/>
              </a:pPr>
              <a:t>34</a:t>
            </a:fld>
            <a:endParaRPr lang="en-US">
              <a:solidFill>
                <a:srgbClr val="FFFFFF"/>
              </a:solidFill>
              <a:latin typeface="Arial"/>
            </a:endParaRPr>
          </a:p>
        </p:txBody>
      </p:sp>
    </p:spTree>
    <p:extLst>
      <p:ext uri="{BB962C8B-B14F-4D97-AF65-F5344CB8AC3E}">
        <p14:creationId xmlns:p14="http://schemas.microsoft.com/office/powerpoint/2010/main" val="1119756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10;&#10;Description automatically generated">
            <a:extLst>
              <a:ext uri="{FF2B5EF4-FFF2-40B4-BE49-F238E27FC236}">
                <a16:creationId xmlns:a16="http://schemas.microsoft.com/office/drawing/2014/main" id="{E531A07B-B6DF-FD4A-A451-C97F5C76D1BD}"/>
              </a:ext>
            </a:extLst>
          </p:cNvPr>
          <p:cNvPicPr>
            <a:picLocks noGrp="1" noChangeAspect="1"/>
          </p:cNvPicPr>
          <p:nvPr>
            <p:ph idx="1"/>
          </p:nvPr>
        </p:nvPicPr>
        <p:blipFill>
          <a:blip r:embed="rId2"/>
          <a:stretch>
            <a:fillRect/>
          </a:stretch>
        </p:blipFill>
        <p:spPr>
          <a:xfrm>
            <a:off x="457200" y="1502683"/>
            <a:ext cx="8229600" cy="3431845"/>
          </a:xfrm>
        </p:spPr>
      </p:pic>
      <p:sp>
        <p:nvSpPr>
          <p:cNvPr id="4" name="Slide Number Placeholder 3">
            <a:extLst>
              <a:ext uri="{FF2B5EF4-FFF2-40B4-BE49-F238E27FC236}">
                <a16:creationId xmlns:a16="http://schemas.microsoft.com/office/drawing/2014/main" id="{2305C6ED-22F9-764C-A4B6-BB17426F3B50}"/>
              </a:ext>
            </a:extLst>
          </p:cNvPr>
          <p:cNvSpPr>
            <a:spLocks noGrp="1"/>
          </p:cNvSpPr>
          <p:nvPr>
            <p:ph type="sldNum" sz="quarter" idx="12"/>
          </p:nvPr>
        </p:nvSpPr>
        <p:spPr/>
        <p:txBody>
          <a:bodyPr/>
          <a:lstStyle/>
          <a:p>
            <a:pPr>
              <a:defRPr/>
            </a:pPr>
            <a:fld id="{828B3B48-02FD-9348-AD40-552E49654FD9}" type="slidenum">
              <a:rPr lang="en-US" smtClean="0">
                <a:solidFill>
                  <a:srgbClr val="FFFFFF"/>
                </a:solidFill>
                <a:latin typeface="Arial"/>
              </a:rPr>
              <a:pPr>
                <a:defRPr/>
              </a:pPr>
              <a:t>35</a:t>
            </a:fld>
            <a:endParaRPr lang="en-US">
              <a:solidFill>
                <a:srgbClr val="FFFFFF"/>
              </a:solidFill>
              <a:latin typeface="Arial"/>
            </a:endParaRPr>
          </a:p>
        </p:txBody>
      </p:sp>
    </p:spTree>
    <p:extLst>
      <p:ext uri="{BB962C8B-B14F-4D97-AF65-F5344CB8AC3E}">
        <p14:creationId xmlns:p14="http://schemas.microsoft.com/office/powerpoint/2010/main" val="131864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8304"/>
            <a:ext cx="9144000" cy="6103563"/>
          </a:xfrm>
          <a:prstGeom prst="rect">
            <a:avLst/>
          </a:prstGeom>
        </p:spPr>
      </p:pic>
    </p:spTree>
    <p:extLst>
      <p:ext uri="{BB962C8B-B14F-4D97-AF65-F5344CB8AC3E}">
        <p14:creationId xmlns:p14="http://schemas.microsoft.com/office/powerpoint/2010/main" val="83463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rcRect r="45094"/>
          <a:stretch>
            <a:fillRect/>
          </a:stretch>
        </p:blipFill>
        <p:spPr bwMode="auto">
          <a:xfrm>
            <a:off x="1156463" y="853088"/>
            <a:ext cx="6993122" cy="5151823"/>
          </a:xfrm>
          <a:prstGeom prst="rect">
            <a:avLst/>
          </a:prstGeom>
          <a:noFill/>
          <a:ln w="12700">
            <a:noFill/>
            <a:miter lim="800000"/>
            <a:headEnd/>
            <a:tailEnd/>
          </a:ln>
        </p:spPr>
      </p:pic>
      <p:sp>
        <p:nvSpPr>
          <p:cNvPr id="2" name="TextBox 1"/>
          <p:cNvSpPr txBox="1"/>
          <p:nvPr/>
        </p:nvSpPr>
        <p:spPr>
          <a:xfrm>
            <a:off x="2823503" y="1813172"/>
            <a:ext cx="3791423" cy="1615827"/>
          </a:xfrm>
          <a:prstGeom prst="rect">
            <a:avLst/>
          </a:prstGeom>
          <a:noFill/>
        </p:spPr>
        <p:txBody>
          <a:bodyPr wrap="none" rtlCol="0">
            <a:spAutoFit/>
          </a:bodyPr>
          <a:lstStyle/>
          <a:p>
            <a:pPr algn="ctr"/>
            <a:r>
              <a:rPr lang="en-US" sz="3300" b="1" dirty="0">
                <a:solidFill>
                  <a:srgbClr val="FF0000"/>
                </a:solidFill>
              </a:rPr>
              <a:t>Thank you</a:t>
            </a:r>
          </a:p>
          <a:p>
            <a:pPr algn="ctr"/>
            <a:endParaRPr lang="en-US" sz="3300" b="1" dirty="0">
              <a:solidFill>
                <a:srgbClr val="FF0000"/>
              </a:solidFill>
            </a:endParaRPr>
          </a:p>
          <a:p>
            <a:pPr algn="ctr"/>
            <a:r>
              <a:rPr lang="en-US" sz="3300" b="1" dirty="0" err="1">
                <a:solidFill>
                  <a:srgbClr val="FF0000"/>
                </a:solidFill>
              </a:rPr>
              <a:t>mdlevine@lbl.gov</a:t>
            </a:r>
            <a:endParaRPr lang="en-US" sz="3300" b="1" dirty="0">
              <a:solidFill>
                <a:srgbClr val="FF0000"/>
              </a:solidFill>
            </a:endParaRPr>
          </a:p>
        </p:txBody>
      </p:sp>
    </p:spTree>
    <p:extLst>
      <p:ext uri="{BB962C8B-B14F-4D97-AF65-F5344CB8AC3E}">
        <p14:creationId xmlns:p14="http://schemas.microsoft.com/office/powerpoint/2010/main" val="282677372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7451-C11B-434D-B359-752B91599344}"/>
              </a:ext>
            </a:extLst>
          </p:cNvPr>
          <p:cNvSpPr>
            <a:spLocks noGrp="1"/>
          </p:cNvSpPr>
          <p:nvPr>
            <p:ph type="ctrTitle"/>
          </p:nvPr>
        </p:nvSpPr>
        <p:spPr>
          <a:xfrm>
            <a:off x="374094" y="2221772"/>
            <a:ext cx="8395811" cy="1470025"/>
          </a:xfrm>
        </p:spPr>
        <p:txBody>
          <a:bodyPr>
            <a:normAutofit/>
          </a:bodyPr>
          <a:lstStyle/>
          <a:p>
            <a:pPr>
              <a:lnSpc>
                <a:spcPts val="3440"/>
              </a:lnSpc>
            </a:pPr>
            <a:r>
              <a:rPr lang="en-US" sz="3600" b="1" dirty="0">
                <a:solidFill>
                  <a:schemeClr val="tx1"/>
                </a:solidFill>
              </a:rPr>
              <a:t>Why does ∆T of 1˚  C – temperature rise since pre-industry – matter so much?</a:t>
            </a:r>
          </a:p>
        </p:txBody>
      </p:sp>
    </p:spTree>
    <p:extLst>
      <p:ext uri="{BB962C8B-B14F-4D97-AF65-F5344CB8AC3E}">
        <p14:creationId xmlns:p14="http://schemas.microsoft.com/office/powerpoint/2010/main" val="2741471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4477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9F843E-F20C-4D42-B499-A0819AEC16F9}"/>
              </a:ext>
            </a:extLst>
          </p:cNvPr>
          <p:cNvSpPr>
            <a:spLocks noGrp="1"/>
          </p:cNvSpPr>
          <p:nvPr>
            <p:ph type="sldNum" sz="quarter" idx="12"/>
          </p:nvPr>
        </p:nvSpPr>
        <p:spPr/>
        <p:txBody>
          <a:bodyPr/>
          <a:lstStyle/>
          <a:p>
            <a:fld id="{E52CA2C2-4941-8142-96DA-5C3FBEE124D3}" type="slidenum">
              <a:rPr lang="en-US" smtClean="0"/>
              <a:t>4</a:t>
            </a:fld>
            <a:endParaRPr lang="en-US"/>
          </a:p>
        </p:txBody>
      </p:sp>
      <p:pic>
        <p:nvPicPr>
          <p:cNvPr id="4" name="Picture 3" descr="A screenshot of a video game&#10;&#10;Description automatically generated">
            <a:extLst>
              <a:ext uri="{FF2B5EF4-FFF2-40B4-BE49-F238E27FC236}">
                <a16:creationId xmlns:a16="http://schemas.microsoft.com/office/drawing/2014/main" id="{DD013686-7B33-1040-8E48-F459D799D55E}"/>
              </a:ext>
            </a:extLst>
          </p:cNvPr>
          <p:cNvPicPr>
            <a:picLocks noChangeAspect="1"/>
          </p:cNvPicPr>
          <p:nvPr/>
        </p:nvPicPr>
        <p:blipFill>
          <a:blip r:embed="rId2"/>
          <a:stretch>
            <a:fillRect/>
          </a:stretch>
        </p:blipFill>
        <p:spPr>
          <a:xfrm>
            <a:off x="0" y="832489"/>
            <a:ext cx="9144000" cy="5193021"/>
          </a:xfrm>
          <a:prstGeom prst="rect">
            <a:avLst/>
          </a:prstGeom>
        </p:spPr>
      </p:pic>
    </p:spTree>
    <p:extLst>
      <p:ext uri="{BB962C8B-B14F-4D97-AF65-F5344CB8AC3E}">
        <p14:creationId xmlns:p14="http://schemas.microsoft.com/office/powerpoint/2010/main" val="245905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426942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731216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1816834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B1802-4237-D445-9C3B-CF02A9AAE9CA}"/>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0B4082-7856-AE46-BFB3-FF5BD55D405D}"/>
              </a:ext>
            </a:extLst>
          </p:cNvPr>
          <p:cNvSpPr>
            <a:spLocks noGrp="1"/>
          </p:cNvSpPr>
          <p:nvPr>
            <p:ph type="sldNum" sz="quarter" idx="12"/>
          </p:nvPr>
        </p:nvSpPr>
        <p:spPr/>
        <p:txBody>
          <a:bodyPr/>
          <a:lstStyle/>
          <a:p>
            <a:pPr>
              <a:defRPr/>
            </a:pPr>
            <a:fld id="{828B3B48-02FD-9348-AD40-552E49654FD9}" type="slidenum">
              <a:rPr lang="en-US" smtClean="0">
                <a:solidFill>
                  <a:srgbClr val="FFFFFF"/>
                </a:solidFill>
                <a:latin typeface="Arial"/>
              </a:rPr>
              <a:pPr>
                <a:defRPr/>
              </a:pPr>
              <a:t>43</a:t>
            </a:fld>
            <a:endParaRPr lang="en-US">
              <a:solidFill>
                <a:srgbClr val="FFFFFF"/>
              </a:solidFill>
              <a:latin typeface="Arial"/>
            </a:endParaRPr>
          </a:p>
        </p:txBody>
      </p:sp>
      <p:pic>
        <p:nvPicPr>
          <p:cNvPr id="6" name="Picture 5" descr="A screenshot of a video game&#10;&#10;Description automatically generated">
            <a:extLst>
              <a:ext uri="{FF2B5EF4-FFF2-40B4-BE49-F238E27FC236}">
                <a16:creationId xmlns:a16="http://schemas.microsoft.com/office/drawing/2014/main" id="{F17B82BC-254F-E443-8EE9-1E6DC92227F2}"/>
              </a:ext>
            </a:extLst>
          </p:cNvPr>
          <p:cNvPicPr>
            <a:picLocks noChangeAspect="1"/>
          </p:cNvPicPr>
          <p:nvPr/>
        </p:nvPicPr>
        <p:blipFill>
          <a:blip r:embed="rId2"/>
          <a:stretch>
            <a:fillRect/>
          </a:stretch>
        </p:blipFill>
        <p:spPr>
          <a:xfrm>
            <a:off x="0" y="837303"/>
            <a:ext cx="9144000" cy="5183394"/>
          </a:xfrm>
          <a:prstGeom prst="rect">
            <a:avLst/>
          </a:prstGeom>
        </p:spPr>
      </p:pic>
    </p:spTree>
    <p:extLst>
      <p:ext uri="{BB962C8B-B14F-4D97-AF65-F5344CB8AC3E}">
        <p14:creationId xmlns:p14="http://schemas.microsoft.com/office/powerpoint/2010/main" val="177421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413E58-24D7-1E48-845B-D20CEB2A788C}"/>
              </a:ext>
            </a:extLst>
          </p:cNvPr>
          <p:cNvSpPr>
            <a:spLocks noGrp="1"/>
          </p:cNvSpPr>
          <p:nvPr>
            <p:ph type="sldNum" sz="quarter" idx="12"/>
          </p:nvPr>
        </p:nvSpPr>
        <p:spPr/>
        <p:txBody>
          <a:bodyPr/>
          <a:lstStyle/>
          <a:p>
            <a:fld id="{E52CA2C2-4941-8142-96DA-5C3FBEE124D3}" type="slidenum">
              <a:rPr lang="en-US" smtClean="0"/>
              <a:t>5</a:t>
            </a:fld>
            <a:endParaRPr lang="en-US"/>
          </a:p>
        </p:txBody>
      </p:sp>
      <p:pic>
        <p:nvPicPr>
          <p:cNvPr id="4" name="Picture 3" descr="Chart, line chart&#10;&#10;Description automatically generated">
            <a:extLst>
              <a:ext uri="{FF2B5EF4-FFF2-40B4-BE49-F238E27FC236}">
                <a16:creationId xmlns:a16="http://schemas.microsoft.com/office/drawing/2014/main" id="{E96D6CCB-4C46-D14D-B751-1D913AB698FA}"/>
              </a:ext>
            </a:extLst>
          </p:cNvPr>
          <p:cNvPicPr>
            <a:picLocks noChangeAspect="1"/>
          </p:cNvPicPr>
          <p:nvPr/>
        </p:nvPicPr>
        <p:blipFill>
          <a:blip r:embed="rId2"/>
          <a:stretch>
            <a:fillRect/>
          </a:stretch>
        </p:blipFill>
        <p:spPr>
          <a:xfrm>
            <a:off x="2275009" y="0"/>
            <a:ext cx="4593981" cy="6858000"/>
          </a:xfrm>
          <a:prstGeom prst="rect">
            <a:avLst/>
          </a:prstGeom>
        </p:spPr>
      </p:pic>
    </p:spTree>
    <p:extLst>
      <p:ext uri="{BB962C8B-B14F-4D97-AF65-F5344CB8AC3E}">
        <p14:creationId xmlns:p14="http://schemas.microsoft.com/office/powerpoint/2010/main" val="75176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F88BD1A-58A9-E34C-B26D-98DD700E8A51}"/>
              </a:ext>
            </a:extLst>
          </p:cNvPr>
          <p:cNvSpPr>
            <a:spLocks noGrp="1"/>
          </p:cNvSpPr>
          <p:nvPr>
            <p:ph type="subTitle" idx="1"/>
          </p:nvPr>
        </p:nvSpPr>
        <p:spPr>
          <a:xfrm>
            <a:off x="1115352" y="2340190"/>
            <a:ext cx="7026584" cy="1752600"/>
          </a:xfrm>
        </p:spPr>
        <p:txBody>
          <a:bodyPr/>
          <a:lstStyle/>
          <a:p>
            <a:pPr>
              <a:lnSpc>
                <a:spcPts val="3740"/>
              </a:lnSpc>
            </a:pPr>
            <a:r>
              <a:rPr lang="en-US" sz="3600" b="1" i="1" dirty="0">
                <a:solidFill>
                  <a:schemeClr val="bg1"/>
                </a:solidFill>
              </a:rPr>
              <a:t>. . . and renewable energy technology is advancing at an amazing pace – lower costs and high market penetration.</a:t>
            </a:r>
          </a:p>
        </p:txBody>
      </p:sp>
      <p:sp>
        <p:nvSpPr>
          <p:cNvPr id="4" name="Slide Number Placeholder 3">
            <a:extLst>
              <a:ext uri="{FF2B5EF4-FFF2-40B4-BE49-F238E27FC236}">
                <a16:creationId xmlns:a16="http://schemas.microsoft.com/office/drawing/2014/main" id="{1CE9A008-995E-5747-9E89-3021450B5777}"/>
              </a:ext>
            </a:extLst>
          </p:cNvPr>
          <p:cNvSpPr>
            <a:spLocks noGrp="1"/>
          </p:cNvSpPr>
          <p:nvPr>
            <p:ph type="sldNum" sz="quarter" idx="12"/>
          </p:nvPr>
        </p:nvSpPr>
        <p:spPr/>
        <p:txBody>
          <a:bodyPr/>
          <a:lstStyle/>
          <a:p>
            <a:pPr>
              <a:defRPr/>
            </a:pPr>
            <a:fld id="{3DCA0C55-6479-3E43-A2F7-D940774CD600}" type="slidenum">
              <a:rPr lang="en-US" smtClean="0">
                <a:solidFill>
                  <a:srgbClr val="FFFFFF"/>
                </a:solidFill>
                <a:latin typeface="Arial"/>
              </a:rPr>
              <a:pPr>
                <a:defRPr/>
              </a:pPr>
              <a:t>6</a:t>
            </a:fld>
            <a:endParaRPr lang="en-US">
              <a:solidFill>
                <a:srgbClr val="FFFFFF"/>
              </a:solidFill>
              <a:latin typeface="Arial"/>
            </a:endParaRPr>
          </a:p>
        </p:txBody>
      </p:sp>
    </p:spTree>
    <p:extLst>
      <p:ext uri="{BB962C8B-B14F-4D97-AF65-F5344CB8AC3E}">
        <p14:creationId xmlns:p14="http://schemas.microsoft.com/office/powerpoint/2010/main" val="688529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516017-1082-6741-BAAE-1F730A8042D0}"/>
              </a:ext>
            </a:extLst>
          </p:cNvPr>
          <p:cNvSpPr>
            <a:spLocks noGrp="1"/>
          </p:cNvSpPr>
          <p:nvPr>
            <p:ph type="sldNum" sz="quarter" idx="12"/>
          </p:nvPr>
        </p:nvSpPr>
        <p:spPr/>
        <p:txBody>
          <a:bodyPr/>
          <a:lstStyle/>
          <a:p>
            <a:fld id="{E52CA2C2-4941-8142-96DA-5C3FBEE124D3}" type="slidenum">
              <a:rPr lang="en-US" smtClean="0"/>
              <a:t>7</a:t>
            </a:fld>
            <a:endParaRPr lang="en-US"/>
          </a:p>
        </p:txBody>
      </p:sp>
      <p:pic>
        <p:nvPicPr>
          <p:cNvPr id="4" name="Picture 3" descr="A screenshot of a computer screen&#10;&#10;Description automatically generated">
            <a:extLst>
              <a:ext uri="{FF2B5EF4-FFF2-40B4-BE49-F238E27FC236}">
                <a16:creationId xmlns:a16="http://schemas.microsoft.com/office/drawing/2014/main" id="{109C0650-4801-B045-95DD-9D0DE9DE3CA8}"/>
              </a:ext>
            </a:extLst>
          </p:cNvPr>
          <p:cNvPicPr>
            <a:picLocks noChangeAspect="1"/>
          </p:cNvPicPr>
          <p:nvPr/>
        </p:nvPicPr>
        <p:blipFill>
          <a:blip r:embed="rId2"/>
          <a:stretch>
            <a:fillRect/>
          </a:stretch>
        </p:blipFill>
        <p:spPr>
          <a:xfrm>
            <a:off x="0" y="879437"/>
            <a:ext cx="9144000" cy="5099125"/>
          </a:xfrm>
          <a:prstGeom prst="rect">
            <a:avLst/>
          </a:prstGeom>
        </p:spPr>
      </p:pic>
    </p:spTree>
    <p:extLst>
      <p:ext uri="{BB962C8B-B14F-4D97-AF65-F5344CB8AC3E}">
        <p14:creationId xmlns:p14="http://schemas.microsoft.com/office/powerpoint/2010/main" val="343431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51D18-4A09-9944-AC94-69FD2F11890F}"/>
              </a:ext>
            </a:extLst>
          </p:cNvPr>
          <p:cNvSpPr>
            <a:spLocks noGrp="1"/>
          </p:cNvSpPr>
          <p:nvPr>
            <p:ph type="sldNum" sz="quarter" idx="12"/>
          </p:nvPr>
        </p:nvSpPr>
        <p:spPr/>
        <p:txBody>
          <a:bodyPr/>
          <a:lstStyle/>
          <a:p>
            <a:fld id="{E52CA2C2-4941-8142-96DA-5C3FBEE124D3}" type="slidenum">
              <a:rPr lang="en-US" smtClean="0"/>
              <a:t>8</a:t>
            </a:fld>
            <a:endParaRPr lang="en-US"/>
          </a:p>
        </p:txBody>
      </p:sp>
      <p:pic>
        <p:nvPicPr>
          <p:cNvPr id="4" name="Picture 3" descr="A screenshot of a computer&#10;&#10;Description automatically generated">
            <a:extLst>
              <a:ext uri="{FF2B5EF4-FFF2-40B4-BE49-F238E27FC236}">
                <a16:creationId xmlns:a16="http://schemas.microsoft.com/office/drawing/2014/main" id="{C542580A-B08C-4D4D-9BEB-6B4533D31192}"/>
              </a:ext>
            </a:extLst>
          </p:cNvPr>
          <p:cNvPicPr>
            <a:picLocks noChangeAspect="1"/>
          </p:cNvPicPr>
          <p:nvPr/>
        </p:nvPicPr>
        <p:blipFill>
          <a:blip r:embed="rId2"/>
          <a:stretch>
            <a:fillRect/>
          </a:stretch>
        </p:blipFill>
        <p:spPr>
          <a:xfrm>
            <a:off x="0" y="848873"/>
            <a:ext cx="9144000" cy="5160254"/>
          </a:xfrm>
          <a:prstGeom prst="rect">
            <a:avLst/>
          </a:prstGeom>
        </p:spPr>
      </p:pic>
    </p:spTree>
    <p:extLst>
      <p:ext uri="{BB962C8B-B14F-4D97-AF65-F5344CB8AC3E}">
        <p14:creationId xmlns:p14="http://schemas.microsoft.com/office/powerpoint/2010/main" val="33913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51D18-4A09-9944-AC94-69FD2F11890F}"/>
              </a:ext>
            </a:extLst>
          </p:cNvPr>
          <p:cNvSpPr>
            <a:spLocks noGrp="1"/>
          </p:cNvSpPr>
          <p:nvPr>
            <p:ph type="sldNum" sz="quarter" idx="12"/>
          </p:nvPr>
        </p:nvSpPr>
        <p:spPr/>
        <p:txBody>
          <a:bodyPr/>
          <a:lstStyle/>
          <a:p>
            <a:fld id="{E52CA2C2-4941-8142-96DA-5C3FBEE124D3}" type="slidenum">
              <a:rPr lang="en-US" smtClean="0"/>
              <a:t>9</a:t>
            </a:fld>
            <a:endParaRPr lang="en-US"/>
          </a:p>
        </p:txBody>
      </p:sp>
      <p:pic>
        <p:nvPicPr>
          <p:cNvPr id="4" name="Picture 3" descr="A picture containing black&#10;&#10;Description automatically generated">
            <a:extLst>
              <a:ext uri="{FF2B5EF4-FFF2-40B4-BE49-F238E27FC236}">
                <a16:creationId xmlns:a16="http://schemas.microsoft.com/office/drawing/2014/main" id="{2C1E8566-2B25-3440-A007-928B71631B28}"/>
              </a:ext>
            </a:extLst>
          </p:cNvPr>
          <p:cNvPicPr>
            <a:picLocks noChangeAspect="1"/>
          </p:cNvPicPr>
          <p:nvPr/>
        </p:nvPicPr>
        <p:blipFill>
          <a:blip r:embed="rId2"/>
          <a:stretch>
            <a:fillRect/>
          </a:stretch>
        </p:blipFill>
        <p:spPr>
          <a:xfrm>
            <a:off x="0" y="882157"/>
            <a:ext cx="9144000" cy="5093686"/>
          </a:xfrm>
          <a:prstGeom prst="rect">
            <a:avLst/>
          </a:prstGeom>
        </p:spPr>
      </p:pic>
    </p:spTree>
    <p:extLst>
      <p:ext uri="{BB962C8B-B14F-4D97-AF65-F5344CB8AC3E}">
        <p14:creationId xmlns:p14="http://schemas.microsoft.com/office/powerpoint/2010/main" val="1429633300"/>
      </p:ext>
    </p:extLst>
  </p:cSld>
  <p:clrMapOvr>
    <a:masterClrMapping/>
  </p:clrMapOvr>
</p:sld>
</file>

<file path=ppt/theme/theme1.xml><?xml version="1.0" encoding="utf-8"?>
<a:theme xmlns:a="http://schemas.openxmlformats.org/drawingml/2006/main" name="7_Default Design">
  <a:themeElements>
    <a:clrScheme name="Custom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500"/>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24021</TotalTime>
  <Words>748</Words>
  <Application>Microsoft Office PowerPoint</Application>
  <PresentationFormat>On-screen Show (4:3)</PresentationFormat>
  <Paragraphs>152</Paragraphs>
  <Slides>43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Helvetica</vt:lpstr>
      <vt:lpstr>Times</vt:lpstr>
      <vt:lpstr>Times New Roman</vt:lpstr>
      <vt:lpstr>Wingdings</vt:lpstr>
      <vt:lpstr>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What is to be Done?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Crucial Role of  Developing Countries   </vt:lpstr>
      <vt:lpstr>PowerPoint Presentation</vt:lpstr>
      <vt:lpstr>Trends in GHG Emissions  by Region of the World</vt:lpstr>
      <vt:lpstr> Way back in December 2009 at the COP in Copenhagen, the developed countries promised an incremental $100B/year to assist the developing countries address climate change. Funding since then has been less than 10% of what was promised.   </vt:lpstr>
      <vt:lpstr>Not only are funds required, but there is a need for much more:</vt:lpstr>
      <vt:lpstr>PowerPoint Presentation</vt:lpstr>
      <vt:lpstr>PowerPoint Presentation</vt:lpstr>
      <vt:lpstr>PowerPoint Presentation</vt:lpstr>
      <vt:lpstr>PowerPoint Presentation</vt:lpstr>
      <vt:lpstr>Why does ∆T of 1˚  C – temperature rise since pre-industry – matter so much?</vt:lpstr>
      <vt:lpstr>PowerPoint Presentation</vt:lpstr>
      <vt:lpstr>PowerPoint Presentation</vt:lpstr>
      <vt:lpstr>PowerPoint Presentation</vt:lpstr>
      <vt:lpstr>PowerPoint Presentation</vt:lpstr>
      <vt:lpstr>PowerPoint Presentation</vt:lpstr>
    </vt:vector>
  </TitlesOfParts>
  <Manager/>
  <Company>Lawrence Berkeley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Mark Levine</dc:creator>
  <cp:keywords/>
  <dc:description/>
  <cp:lastModifiedBy>Nell Stowers</cp:lastModifiedBy>
  <cp:revision>650</cp:revision>
  <dcterms:created xsi:type="dcterms:W3CDTF">2018-05-25T18:16:00Z</dcterms:created>
  <dcterms:modified xsi:type="dcterms:W3CDTF">2021-09-20T22:37:19Z</dcterms:modified>
  <cp:category/>
</cp:coreProperties>
</file>